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Roboto"/>
      <p:regular r:id="rId19"/>
      <p:bold r:id="rId20"/>
      <p:italic r:id="rId21"/>
      <p:boldItalic r:id="rId22"/>
    </p:embeddedFont>
    <p:embeddedFont>
      <p:font typeface="Fira Sans Extra Condensed Medium"/>
      <p:regular r:id="rId23"/>
      <p:bold r:id="rId24"/>
      <p:italic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gRrX2Xte8zmaWTb0lq4rOk+0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Merriweather-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Price of a home does not move up much from 5-8 but almost doubles going from 12-13.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 not focus on upgrading across the lower grades because it will not greatly affect the price so the costs incurred may be higher than the benefit.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being said spending money to move from 10-11 is very likely to be money well spent. The best way to take advantage of the exponential curve is to not focus on improving middling house grade but to spend resources moving up grades at the higher end.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c2e49bc05_0_4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11c2e49bc05_0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a053caba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12a053caba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c2e49bc05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c2e49bc05_0_4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11c2e49bc05_0_4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c221f6d6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c221f6d6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1c221f6d6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c221f6d67_0_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11c221f6d67_0_8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latin typeface="Calibri"/>
                <a:ea typeface="Calibri"/>
                <a:cs typeface="Calibri"/>
                <a:sym typeface="Calibri"/>
              </a:rPr>
              <a:t>Unused data columns: `id`, `date`, `sqft_lot`, `floors`, `waterfront`, `view`, `condition`, `grade`, `sqft_above`, `sqft_basement`, `yr_built`, `yr_renovated`, `lat`, `sqft_living15`, `sqft_lot15` </a:t>
            </a:r>
            <a:endParaRPr/>
          </a:p>
        </p:txBody>
      </p:sp>
      <p:sp>
        <p:nvSpPr>
          <p:cNvPr id="137" name="Google Shape;137;g11c221f6d67_0_8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c221f6d67_0_8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11c221f6d67_0_8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latin typeface="Calibri"/>
                <a:ea typeface="Calibri"/>
                <a:cs typeface="Calibri"/>
                <a:sym typeface="Calibri"/>
              </a:rPr>
              <a:t>Unused data columns: `id`, `date`, `sqft_lot`, `floors`, `waterfront`, `view`, `condition`, `grade`, `sqft_above`, `sqft_basement`, `yr_built`, `yr_renovated`, `lat`, `sqft_living15`, `sqft_lot15` </a:t>
            </a:r>
            <a:endParaRPr/>
          </a:p>
        </p:txBody>
      </p:sp>
      <p:sp>
        <p:nvSpPr>
          <p:cNvPr id="145" name="Google Shape;145;g11c221f6d67_0_8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Standard deviation is non constant. Not a perfect indicator but is useful for our analysis</a:t>
            </a:r>
            <a:endParaRPr/>
          </a:p>
        </p:txBody>
      </p:sp>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a053caba3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a053caba3_3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Acknowledge the limitations of the model here. Explain in laymen’s terms why the extremes become less reliable. Find where model goes over or under specifically. </a:t>
            </a:r>
            <a:endParaRPr/>
          </a:p>
        </p:txBody>
      </p:sp>
      <p:sp>
        <p:nvSpPr>
          <p:cNvPr id="170" name="Google Shape;170;g12a053caba3_3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g11c221f6d67_2_1065"/>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5" name="Google Shape;15;g11c221f6d67_2_1065"/>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 name="Google Shape;16;g11c221f6d67_2_1065"/>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p:txBody>
      </p:sp>
      <p:sp>
        <p:nvSpPr>
          <p:cNvPr id="17" name="Google Shape;17;g11c221f6d67_2_106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sp>
        <p:nvSpPr>
          <p:cNvPr id="59" name="Google Shape;59;g11c221f6d67_2_1110"/>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60" name="Google Shape;60;g11c221f6d67_2_1110"/>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61" name="Google Shape;61;g11c221f6d67_2_11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g11c221f6d67_2_11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g11c221f6d67_2_11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6" name="Google Shape;66;g11c221f6d67_2_11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7" name="Google Shape;67;g11c221f6d67_2_11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g11c221f6d67_2_11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g11c221f6d67_2_11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g11c221f6d67_2_11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2" name="Google Shape;72;g11c221f6d67_2_112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73" name="Google Shape;73;g11c221f6d67_2_1122"/>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74" name="Google Shape;74;g11c221f6d67_2_11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g11c221f6d67_2_11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g11c221f6d67_2_11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7" name="Shape 77"/>
        <p:cNvGrpSpPr/>
        <p:nvPr/>
      </p:nvGrpSpPr>
      <p:grpSpPr>
        <a:xfrm>
          <a:off x="0" y="0"/>
          <a:ext cx="0" cy="0"/>
          <a:chOff x="0" y="0"/>
          <a:chExt cx="0" cy="0"/>
        </a:xfrm>
      </p:grpSpPr>
      <p:sp>
        <p:nvSpPr>
          <p:cNvPr id="78" name="Google Shape;78;g11c221f6d67_2_112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9" name="Google Shape;79;g11c221f6d67_2_1129"/>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1600"/>
              </a:spcBef>
              <a:spcAft>
                <a:spcPts val="0"/>
              </a:spcAft>
              <a:buClr>
                <a:srgbClr val="888888"/>
              </a:buClr>
              <a:buSzPts val="2000"/>
              <a:buNone/>
              <a:defRPr sz="2000">
                <a:solidFill>
                  <a:srgbClr val="888888"/>
                </a:solidFill>
              </a:defRPr>
            </a:lvl2pPr>
            <a:lvl3pPr indent="-228600" lvl="2" marL="1371600" rtl="0" algn="l">
              <a:lnSpc>
                <a:spcPct val="90000"/>
              </a:lnSpc>
              <a:spcBef>
                <a:spcPts val="1600"/>
              </a:spcBef>
              <a:spcAft>
                <a:spcPts val="0"/>
              </a:spcAft>
              <a:buClr>
                <a:srgbClr val="888888"/>
              </a:buClr>
              <a:buSzPts val="1800"/>
              <a:buNone/>
              <a:defRPr sz="1800">
                <a:solidFill>
                  <a:srgbClr val="888888"/>
                </a:solidFill>
              </a:defRPr>
            </a:lvl3pPr>
            <a:lvl4pPr indent="-228600" lvl="3" marL="1828800" rtl="0" algn="l">
              <a:lnSpc>
                <a:spcPct val="90000"/>
              </a:lnSpc>
              <a:spcBef>
                <a:spcPts val="1600"/>
              </a:spcBef>
              <a:spcAft>
                <a:spcPts val="0"/>
              </a:spcAft>
              <a:buClr>
                <a:srgbClr val="888888"/>
              </a:buClr>
              <a:buSzPts val="1600"/>
              <a:buNone/>
              <a:defRPr sz="1600">
                <a:solidFill>
                  <a:srgbClr val="888888"/>
                </a:solidFill>
              </a:defRPr>
            </a:lvl4pPr>
            <a:lvl5pPr indent="-228600" lvl="4" marL="2286000" rtl="0" algn="l">
              <a:lnSpc>
                <a:spcPct val="9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80" name="Google Shape;80;g11c221f6d67_2_11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g11c221f6d67_2_11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g11c221f6d67_2_11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8" name="Shape 18"/>
        <p:cNvGrpSpPr/>
        <p:nvPr/>
      </p:nvGrpSpPr>
      <p:grpSpPr>
        <a:xfrm>
          <a:off x="0" y="0"/>
          <a:ext cx="0" cy="0"/>
          <a:chOff x="0" y="0"/>
          <a:chExt cx="0" cy="0"/>
        </a:xfrm>
      </p:grpSpPr>
      <p:sp>
        <p:nvSpPr>
          <p:cNvPr id="19" name="Google Shape;19;g11c221f6d67_2_1070"/>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0" name="Google Shape;20;g11c221f6d67_2_1070"/>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1" name="Google Shape;21;g11c221f6d67_2_1070"/>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 name="Google Shape;22;g11c221f6d67_2_107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11c221f6d67_2_1075"/>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11c221f6d67_2_1075"/>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6" name="Google Shape;26;g11c221f6d67_2_1075"/>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7" name="Google Shape;27;g11c221f6d67_2_1075"/>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8" name="Google Shape;28;g11c221f6d67_2_1075"/>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9" name="Google Shape;29;g11c221f6d67_2_10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11c221f6d67_2_1082"/>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11c221f6d67_2_1082"/>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3" name="Google Shape;33;g11c221f6d67_2_1082"/>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4" name="Google Shape;34;g11c221f6d67_2_1082"/>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5" name="Google Shape;35;g11c221f6d67_2_10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11c221f6d67_2_1088"/>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1c221f6d67_2_1088"/>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9" name="Google Shape;39;g11c221f6d67_2_10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g11c221f6d67_2_1092"/>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11c221f6d67_2_1092"/>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43" name="Google Shape;43;g11c221f6d67_2_1092"/>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44" name="Google Shape;44;g11c221f6d67_2_109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5" name="Shape 45"/>
        <p:cNvGrpSpPr/>
        <p:nvPr/>
      </p:nvGrpSpPr>
      <p:grpSpPr>
        <a:xfrm>
          <a:off x="0" y="0"/>
          <a:ext cx="0" cy="0"/>
          <a:chOff x="0" y="0"/>
          <a:chExt cx="0" cy="0"/>
        </a:xfrm>
      </p:grpSpPr>
      <p:sp>
        <p:nvSpPr>
          <p:cNvPr id="46" name="Google Shape;46;g11c221f6d67_2_1097"/>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g11c221f6d67_2_10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g11c221f6d67_2_1100"/>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g11c221f6d67_2_1100"/>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51" name="Google Shape;51;g11c221f6d67_2_1100"/>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p:txBody>
      </p:sp>
      <p:sp>
        <p:nvSpPr>
          <p:cNvPr id="52" name="Google Shape;52;g11c221f6d67_2_1100"/>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3" name="Google Shape;53;g11c221f6d67_2_1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g11c221f6d67_2_1106"/>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g11c221f6d67_2_1106"/>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7" name="Google Shape;57;g11c221f6d67_2_110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9" name="Shape 9"/>
        <p:cNvGrpSpPr/>
        <p:nvPr/>
      </p:nvGrpSpPr>
      <p:grpSpPr>
        <a:xfrm>
          <a:off x="0" y="0"/>
          <a:ext cx="0" cy="0"/>
          <a:chOff x="0" y="0"/>
          <a:chExt cx="0" cy="0"/>
        </a:xfrm>
      </p:grpSpPr>
      <p:sp>
        <p:nvSpPr>
          <p:cNvPr id="10" name="Google Shape;10;g11c221f6d67_2_106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11" name="Google Shape;11;g11c221f6d67_2_106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12" name="Google Shape;12;g11c221f6d67_2_106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hyperlink" Target="mailto:nazar.mohl@gmail.com" TargetMode="External"/><Relationship Id="rId10" Type="http://schemas.openxmlformats.org/officeDocument/2006/relationships/hyperlink" Target="https://www.linkedin.com/in/nazar-mohl/" TargetMode="External"/><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github.com/Jbruemmer" TargetMode="External"/><Relationship Id="rId4" Type="http://schemas.openxmlformats.org/officeDocument/2006/relationships/hyperlink" Target="http://www.linkedin.com/in/john-bruemmer" TargetMode="External"/><Relationship Id="rId9" Type="http://schemas.openxmlformats.org/officeDocument/2006/relationships/hyperlink" Target="https://github.com/NazarMohl" TargetMode="External"/><Relationship Id="rId5" Type="http://schemas.openxmlformats.org/officeDocument/2006/relationships/hyperlink" Target="mailto:Johnnybruemmer@gmail.com" TargetMode="External"/><Relationship Id="rId6" Type="http://schemas.openxmlformats.org/officeDocument/2006/relationships/hyperlink" Target="https://github.com/WoojinJun" TargetMode="External"/><Relationship Id="rId7" Type="http://schemas.openxmlformats.org/officeDocument/2006/relationships/hyperlink" Target="https://www.linkedin.com/in/woojin-jun-6029bb114/" TargetMode="External"/><Relationship Id="rId8" Type="http://schemas.openxmlformats.org/officeDocument/2006/relationships/hyperlink" Target="mailto:woojinjun93@g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type="ctrTitle"/>
          </p:nvPr>
        </p:nvSpPr>
        <p:spPr>
          <a:xfrm>
            <a:off x="415600" y="719633"/>
            <a:ext cx="11360700" cy="1710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sz="5100"/>
              <a:t>King County House Pricing</a:t>
            </a:r>
            <a:endParaRPr sz="5100"/>
          </a:p>
        </p:txBody>
      </p:sp>
      <p:sp>
        <p:nvSpPr>
          <p:cNvPr id="88" name="Google Shape;88;p1"/>
          <p:cNvSpPr txBox="1"/>
          <p:nvPr>
            <p:ph idx="1" type="subTitle"/>
          </p:nvPr>
        </p:nvSpPr>
        <p:spPr>
          <a:xfrm>
            <a:off x="5505950" y="4397575"/>
            <a:ext cx="6546000" cy="17943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400"/>
              <a:buNone/>
            </a:pPr>
            <a:r>
              <a:rPr lang="en-US" sz="2200">
                <a:solidFill>
                  <a:schemeClr val="lt1"/>
                </a:solidFill>
              </a:rPr>
              <a:t>Real Estate Development Recommendations</a:t>
            </a:r>
            <a:endParaRPr sz="2200">
              <a:solidFill>
                <a:schemeClr val="lt1"/>
              </a:solidFill>
            </a:endParaRPr>
          </a:p>
          <a:p>
            <a:pPr indent="0" lvl="0" marL="0" rtl="0" algn="r">
              <a:lnSpc>
                <a:spcPct val="90000"/>
              </a:lnSpc>
              <a:spcBef>
                <a:spcPts val="0"/>
              </a:spcBef>
              <a:spcAft>
                <a:spcPts val="0"/>
              </a:spcAft>
              <a:buClr>
                <a:schemeClr val="dk1"/>
              </a:buClr>
              <a:buSzPts val="2400"/>
              <a:buNone/>
            </a:pPr>
            <a:r>
              <a:t/>
            </a:r>
            <a:endParaRPr>
              <a:solidFill>
                <a:schemeClr val="lt1"/>
              </a:solidFill>
            </a:endParaRPr>
          </a:p>
          <a:p>
            <a:pPr indent="0" lvl="0" marL="0" rtl="0" algn="ctr">
              <a:lnSpc>
                <a:spcPct val="90000"/>
              </a:lnSpc>
              <a:spcBef>
                <a:spcPts val="0"/>
              </a:spcBef>
              <a:spcAft>
                <a:spcPts val="0"/>
              </a:spcAft>
              <a:buClr>
                <a:schemeClr val="dk1"/>
              </a:buClr>
              <a:buSzPts val="2400"/>
              <a:buNone/>
            </a:pPr>
            <a:r>
              <a:t/>
            </a:r>
            <a:endParaRPr>
              <a:solidFill>
                <a:schemeClr val="lt1"/>
              </a:solidFill>
            </a:endParaRPr>
          </a:p>
          <a:p>
            <a:pPr indent="0" lvl="0" marL="0" rtl="0" algn="r">
              <a:lnSpc>
                <a:spcPct val="90000"/>
              </a:lnSpc>
              <a:spcBef>
                <a:spcPts val="0"/>
              </a:spcBef>
              <a:spcAft>
                <a:spcPts val="0"/>
              </a:spcAft>
              <a:buClr>
                <a:schemeClr val="dk1"/>
              </a:buClr>
              <a:buSzPts val="2400"/>
              <a:buNone/>
            </a:pPr>
            <a:r>
              <a:rPr lang="en-US" sz="1800">
                <a:solidFill>
                  <a:schemeClr val="lt1"/>
                </a:solidFill>
              </a:rPr>
              <a:t>By: John Bruemmer</a:t>
            </a:r>
            <a:endParaRPr sz="1800">
              <a:solidFill>
                <a:schemeClr val="lt1"/>
              </a:solidFill>
            </a:endParaRPr>
          </a:p>
          <a:p>
            <a:pPr indent="0" lvl="0" marL="0" rtl="0" algn="r">
              <a:lnSpc>
                <a:spcPct val="90000"/>
              </a:lnSpc>
              <a:spcBef>
                <a:spcPts val="0"/>
              </a:spcBef>
              <a:spcAft>
                <a:spcPts val="0"/>
              </a:spcAft>
              <a:buClr>
                <a:schemeClr val="dk1"/>
              </a:buClr>
              <a:buSzPts val="2400"/>
              <a:buNone/>
            </a:pPr>
            <a:r>
              <a:rPr lang="en-US" sz="1800">
                <a:solidFill>
                  <a:schemeClr val="lt1"/>
                </a:solidFill>
              </a:rPr>
              <a:t>Nazar Mohl</a:t>
            </a:r>
            <a:endParaRPr sz="1800">
              <a:solidFill>
                <a:schemeClr val="lt1"/>
              </a:solidFill>
            </a:endParaRPr>
          </a:p>
          <a:p>
            <a:pPr indent="0" lvl="0" marL="0" rtl="0" algn="r">
              <a:lnSpc>
                <a:spcPct val="90000"/>
              </a:lnSpc>
              <a:spcBef>
                <a:spcPts val="0"/>
              </a:spcBef>
              <a:spcAft>
                <a:spcPts val="0"/>
              </a:spcAft>
              <a:buClr>
                <a:schemeClr val="dk1"/>
              </a:buClr>
              <a:buSzPts val="2400"/>
              <a:buNone/>
            </a:pPr>
            <a:r>
              <a:rPr lang="en-US" sz="1800">
                <a:solidFill>
                  <a:schemeClr val="lt1"/>
                </a:solidFill>
              </a:rPr>
              <a:t>Woojin Jun</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txBox="1"/>
          <p:nvPr>
            <p:ph type="title"/>
          </p:nvPr>
        </p:nvSpPr>
        <p:spPr>
          <a:xfrm>
            <a:off x="415633" y="667900"/>
            <a:ext cx="4941900" cy="3345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Effect of Grade on House Price</a:t>
            </a:r>
            <a:endParaRPr/>
          </a:p>
        </p:txBody>
      </p:sp>
      <p:sp>
        <p:nvSpPr>
          <p:cNvPr id="179" name="Google Shape;179;p9"/>
          <p:cNvSpPr txBox="1"/>
          <p:nvPr>
            <p:ph idx="4294967295" type="body"/>
          </p:nvPr>
        </p:nvSpPr>
        <p:spPr>
          <a:xfrm>
            <a:off x="6142465" y="1216025"/>
            <a:ext cx="4289700" cy="4351200"/>
          </a:xfrm>
          <a:prstGeom prst="rect">
            <a:avLst/>
          </a:prstGeom>
          <a:noFill/>
          <a:ln>
            <a:noFill/>
          </a:ln>
        </p:spPr>
        <p:txBody>
          <a:bodyPr anchorCtr="0" anchor="t" bIns="45700" lIns="91425" spcFirstLastPara="1" rIns="91425" wrap="square" tIns="45700">
            <a:normAutofit lnSpcReduction="10000"/>
          </a:bodyPr>
          <a:lstStyle/>
          <a:p>
            <a:pPr indent="0" lvl="0" marL="457200" rtl="0" algn="l">
              <a:lnSpc>
                <a:spcPct val="90000"/>
              </a:lnSpc>
              <a:spcBef>
                <a:spcPts val="0"/>
              </a:spcBef>
              <a:spcAft>
                <a:spcPts val="0"/>
              </a:spcAft>
              <a:buNone/>
            </a:pPr>
            <a:r>
              <a:t/>
            </a:r>
            <a:endParaRPr sz="2400"/>
          </a:p>
          <a:p>
            <a:pPr indent="-381000" lvl="0" marL="457200" rtl="0" algn="l">
              <a:lnSpc>
                <a:spcPct val="90000"/>
              </a:lnSpc>
              <a:spcBef>
                <a:spcPts val="1000"/>
              </a:spcBef>
              <a:spcAft>
                <a:spcPts val="0"/>
              </a:spcAft>
              <a:buSzPts val="2400"/>
              <a:buChar char="-"/>
            </a:pPr>
            <a:r>
              <a:rPr lang="en-US" sz="2400"/>
              <a:t>Increase in price across grades is exponential </a:t>
            </a:r>
            <a:endParaRPr sz="2400"/>
          </a:p>
          <a:p>
            <a:pPr indent="0" lvl="0" marL="457200" rtl="0" algn="l">
              <a:lnSpc>
                <a:spcPct val="90000"/>
              </a:lnSpc>
              <a:spcBef>
                <a:spcPts val="1000"/>
              </a:spcBef>
              <a:spcAft>
                <a:spcPts val="0"/>
              </a:spcAft>
              <a:buNone/>
            </a:pPr>
            <a:r>
              <a:rPr lang="en-US" sz="2400"/>
              <a:t> </a:t>
            </a:r>
            <a:endParaRPr sz="2400"/>
          </a:p>
          <a:p>
            <a:pPr indent="-381000" lvl="0" marL="457200" rtl="0" algn="l">
              <a:lnSpc>
                <a:spcPct val="90000"/>
              </a:lnSpc>
              <a:spcBef>
                <a:spcPts val="0"/>
              </a:spcBef>
              <a:spcAft>
                <a:spcPts val="0"/>
              </a:spcAft>
              <a:buSzPts val="2400"/>
              <a:buChar char="-"/>
            </a:pPr>
            <a:r>
              <a:rPr lang="en-US" sz="2400"/>
              <a:t>Moving up lower grades does not incur much benefit.</a:t>
            </a:r>
            <a:endParaRPr sz="2400"/>
          </a:p>
          <a:p>
            <a:pPr indent="0" lvl="0" marL="457200" rtl="0" algn="l">
              <a:lnSpc>
                <a:spcPct val="90000"/>
              </a:lnSpc>
              <a:spcBef>
                <a:spcPts val="1000"/>
              </a:spcBef>
              <a:spcAft>
                <a:spcPts val="0"/>
              </a:spcAft>
              <a:buNone/>
            </a:pPr>
            <a:r>
              <a:t/>
            </a:r>
            <a:endParaRPr sz="2400"/>
          </a:p>
          <a:p>
            <a:pPr indent="-381000" lvl="0" marL="457200" rtl="0" algn="l">
              <a:lnSpc>
                <a:spcPct val="90000"/>
              </a:lnSpc>
              <a:spcBef>
                <a:spcPts val="1000"/>
              </a:spcBef>
              <a:spcAft>
                <a:spcPts val="0"/>
              </a:spcAft>
              <a:buSzPts val="2400"/>
              <a:buChar char="-"/>
            </a:pPr>
            <a:r>
              <a:rPr lang="en-US" sz="2400"/>
              <a:t>If increase in costs across grades is linear, then focus on upper grades.</a:t>
            </a:r>
            <a:endParaRPr/>
          </a:p>
          <a:p>
            <a:pPr indent="-76200" lvl="0" marL="228600" rtl="0" algn="l">
              <a:lnSpc>
                <a:spcPct val="90000"/>
              </a:lnSpc>
              <a:spcBef>
                <a:spcPts val="1000"/>
              </a:spcBef>
              <a:spcAft>
                <a:spcPts val="1600"/>
              </a:spcAft>
              <a:buClr>
                <a:schemeClr val="dk1"/>
              </a:buClr>
              <a:buSzPts val="2400"/>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1c2e49bc05_0_434"/>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latin typeface="Calibri"/>
                <a:ea typeface="Calibri"/>
                <a:cs typeface="Calibri"/>
                <a:sym typeface="Calibri"/>
              </a:rPr>
              <a:t>Regression Results</a:t>
            </a:r>
            <a:endParaRPr/>
          </a:p>
        </p:txBody>
      </p:sp>
      <p:grpSp>
        <p:nvGrpSpPr>
          <p:cNvPr id="185" name="Google Shape;185;g11c2e49bc05_0_434"/>
          <p:cNvGrpSpPr/>
          <p:nvPr/>
        </p:nvGrpSpPr>
        <p:grpSpPr>
          <a:xfrm>
            <a:off x="9144013" y="2346515"/>
            <a:ext cx="3047924" cy="3797172"/>
            <a:chOff x="0" y="2295575"/>
            <a:chExt cx="2286000" cy="2847950"/>
          </a:xfrm>
        </p:grpSpPr>
        <p:grpSp>
          <p:nvGrpSpPr>
            <p:cNvPr id="186" name="Google Shape;186;g11c2e49bc05_0_434"/>
            <p:cNvGrpSpPr/>
            <p:nvPr/>
          </p:nvGrpSpPr>
          <p:grpSpPr>
            <a:xfrm>
              <a:off x="0" y="2295575"/>
              <a:ext cx="2286000" cy="2847950"/>
              <a:chOff x="0" y="2295575"/>
              <a:chExt cx="2286000" cy="2847950"/>
            </a:xfrm>
          </p:grpSpPr>
          <p:sp>
            <p:nvSpPr>
              <p:cNvPr id="187" name="Google Shape;187;g11c2e49bc05_0_434"/>
              <p:cNvSpPr/>
              <p:nvPr/>
            </p:nvSpPr>
            <p:spPr>
              <a:xfrm>
                <a:off x="0" y="2823925"/>
                <a:ext cx="2286000" cy="23196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g11c2e49bc05_0_434"/>
              <p:cNvSpPr/>
              <p:nvPr/>
            </p:nvSpPr>
            <p:spPr>
              <a:xfrm>
                <a:off x="0" y="2295575"/>
                <a:ext cx="2286000" cy="537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9" name="Google Shape;189;g11c2e49bc05_0_434"/>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300">
                  <a:solidFill>
                    <a:srgbClr val="5E5E5E"/>
                  </a:solidFill>
                  <a:latin typeface="Roboto"/>
                  <a:ea typeface="Roboto"/>
                  <a:cs typeface="Roboto"/>
                  <a:sym typeface="Roboto"/>
                </a:rPr>
                <a:t>Final Model</a:t>
              </a:r>
              <a:endParaRPr sz="1300">
                <a:solidFill>
                  <a:srgbClr val="5E5E5E"/>
                </a:solidFill>
                <a:latin typeface="Roboto"/>
                <a:ea typeface="Roboto"/>
                <a:cs typeface="Roboto"/>
                <a:sym typeface="Roboto"/>
              </a:endParaRPr>
            </a:p>
          </p:txBody>
        </p:sp>
        <p:sp>
          <p:nvSpPr>
            <p:cNvPr id="190" name="Google Shape;190;g11c2e49bc05_0_434"/>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600">
                  <a:solidFill>
                    <a:srgbClr val="5E5E5E"/>
                  </a:solidFill>
                  <a:latin typeface="Roboto"/>
                  <a:ea typeface="Roboto"/>
                  <a:cs typeface="Roboto"/>
                  <a:sym typeface="Roboto"/>
                </a:rPr>
                <a:t>New Features: Categorical Grade</a:t>
              </a:r>
              <a:endParaRPr b="1" sz="1600">
                <a:solidFill>
                  <a:srgbClr val="5E5E5E"/>
                </a:solidFill>
                <a:latin typeface="Roboto"/>
                <a:ea typeface="Roboto"/>
                <a:cs typeface="Roboto"/>
                <a:sym typeface="Roboto"/>
              </a:endParaRPr>
            </a:p>
          </p:txBody>
        </p:sp>
        <p:sp>
          <p:nvSpPr>
            <p:cNvPr id="191" name="Google Shape;191;g11c2e49bc05_0_434"/>
            <p:cNvSpPr txBox="1"/>
            <p:nvPr/>
          </p:nvSpPr>
          <p:spPr>
            <a:xfrm>
              <a:off x="216300" y="3896950"/>
              <a:ext cx="1853400" cy="99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200">
                  <a:solidFill>
                    <a:srgbClr val="5E5E5E"/>
                  </a:solidFill>
                  <a:latin typeface="Roboto"/>
                  <a:ea typeface="Roboto"/>
                  <a:cs typeface="Roboto"/>
                  <a:sym typeface="Roboto"/>
                </a:rPr>
                <a:t>Explained Variance : 0.70 </a:t>
              </a:r>
              <a:endParaRPr sz="1200">
                <a:solidFill>
                  <a:srgbClr val="5E5E5E"/>
                </a:solidFill>
                <a:latin typeface="Roboto"/>
                <a:ea typeface="Roboto"/>
                <a:cs typeface="Roboto"/>
                <a:sym typeface="Roboto"/>
              </a:endParaRPr>
            </a:p>
          </p:txBody>
        </p:sp>
      </p:grpSp>
      <p:grpSp>
        <p:nvGrpSpPr>
          <p:cNvPr id="192" name="Google Shape;192;g11c2e49bc05_0_434"/>
          <p:cNvGrpSpPr/>
          <p:nvPr/>
        </p:nvGrpSpPr>
        <p:grpSpPr>
          <a:xfrm>
            <a:off x="6096013" y="2346515"/>
            <a:ext cx="3047924" cy="3797172"/>
            <a:chOff x="0" y="2295575"/>
            <a:chExt cx="2286000" cy="2847950"/>
          </a:xfrm>
        </p:grpSpPr>
        <p:grpSp>
          <p:nvGrpSpPr>
            <p:cNvPr id="193" name="Google Shape;193;g11c2e49bc05_0_434"/>
            <p:cNvGrpSpPr/>
            <p:nvPr/>
          </p:nvGrpSpPr>
          <p:grpSpPr>
            <a:xfrm>
              <a:off x="0" y="2295575"/>
              <a:ext cx="2286000" cy="2847950"/>
              <a:chOff x="0" y="2295575"/>
              <a:chExt cx="2286000" cy="2847950"/>
            </a:xfrm>
          </p:grpSpPr>
          <p:sp>
            <p:nvSpPr>
              <p:cNvPr id="194" name="Google Shape;194;g11c2e49bc05_0_434"/>
              <p:cNvSpPr/>
              <p:nvPr/>
            </p:nvSpPr>
            <p:spPr>
              <a:xfrm>
                <a:off x="0" y="2823925"/>
                <a:ext cx="2286000" cy="23196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g11c2e49bc05_0_434"/>
              <p:cNvSpPr/>
              <p:nvPr/>
            </p:nvSpPr>
            <p:spPr>
              <a:xfrm>
                <a:off x="0" y="2295575"/>
                <a:ext cx="2286000" cy="537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6" name="Google Shape;196;g11c2e49bc05_0_434"/>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300">
                  <a:solidFill>
                    <a:srgbClr val="5E5E5E"/>
                  </a:solidFill>
                  <a:latin typeface="Roboto"/>
                  <a:ea typeface="Roboto"/>
                  <a:cs typeface="Roboto"/>
                  <a:sym typeface="Roboto"/>
                </a:rPr>
                <a:t>Model 2</a:t>
              </a:r>
              <a:endParaRPr sz="1300">
                <a:solidFill>
                  <a:srgbClr val="5E5E5E"/>
                </a:solidFill>
                <a:latin typeface="Roboto"/>
                <a:ea typeface="Roboto"/>
                <a:cs typeface="Roboto"/>
                <a:sym typeface="Roboto"/>
              </a:endParaRPr>
            </a:p>
          </p:txBody>
        </p:sp>
        <p:sp>
          <p:nvSpPr>
            <p:cNvPr id="197" name="Google Shape;197;g11c2e49bc05_0_434"/>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600">
                  <a:solidFill>
                    <a:schemeClr val="dk2"/>
                  </a:solidFill>
                  <a:latin typeface="Roboto"/>
                  <a:ea typeface="Roboto"/>
                  <a:cs typeface="Roboto"/>
                  <a:sym typeface="Roboto"/>
                </a:rPr>
                <a:t>New </a:t>
              </a:r>
              <a:r>
                <a:rPr b="1" lang="en-US" sz="1600">
                  <a:solidFill>
                    <a:schemeClr val="dk2"/>
                  </a:solidFill>
                  <a:latin typeface="Roboto"/>
                  <a:ea typeface="Roboto"/>
                  <a:cs typeface="Roboto"/>
                  <a:sym typeface="Roboto"/>
                </a:rPr>
                <a:t>Features : </a:t>
              </a:r>
              <a:br>
                <a:rPr b="1" lang="en-US" sz="1600">
                  <a:solidFill>
                    <a:schemeClr val="dk2"/>
                  </a:solidFill>
                  <a:latin typeface="Roboto"/>
                  <a:ea typeface="Roboto"/>
                  <a:cs typeface="Roboto"/>
                  <a:sym typeface="Roboto"/>
                </a:rPr>
              </a:br>
              <a:r>
                <a:rPr b="1" lang="en-US" sz="1600">
                  <a:solidFill>
                    <a:schemeClr val="dk2"/>
                  </a:solidFill>
                  <a:latin typeface="Roboto"/>
                  <a:ea typeface="Roboto"/>
                  <a:cs typeface="Roboto"/>
                  <a:sym typeface="Roboto"/>
                </a:rPr>
                <a:t>View, Waterfront</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rgbClr val="5E5E5E"/>
                </a:solidFill>
                <a:latin typeface="Roboto"/>
                <a:ea typeface="Roboto"/>
                <a:cs typeface="Roboto"/>
                <a:sym typeface="Roboto"/>
              </a:endParaRPr>
            </a:p>
          </p:txBody>
        </p:sp>
        <p:sp>
          <p:nvSpPr>
            <p:cNvPr id="198" name="Google Shape;198;g11c2e49bc05_0_434"/>
            <p:cNvSpPr txBox="1"/>
            <p:nvPr/>
          </p:nvSpPr>
          <p:spPr>
            <a:xfrm>
              <a:off x="216300" y="3896950"/>
              <a:ext cx="1853400" cy="99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200">
                <a:solidFill>
                  <a:srgbClr val="5E5E5E"/>
                </a:solidFill>
                <a:latin typeface="Roboto"/>
                <a:ea typeface="Roboto"/>
                <a:cs typeface="Roboto"/>
                <a:sym typeface="Roboto"/>
              </a:endParaRPr>
            </a:p>
          </p:txBody>
        </p:sp>
        <p:cxnSp>
          <p:nvCxnSpPr>
            <p:cNvPr id="199" name="Google Shape;199;g11c2e49bc05_0_434"/>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200" name="Google Shape;200;g11c2e49bc05_0_434"/>
          <p:cNvGrpSpPr/>
          <p:nvPr/>
        </p:nvGrpSpPr>
        <p:grpSpPr>
          <a:xfrm>
            <a:off x="3048013" y="2346515"/>
            <a:ext cx="3047924" cy="3797172"/>
            <a:chOff x="0" y="2295575"/>
            <a:chExt cx="2286000" cy="2847950"/>
          </a:xfrm>
        </p:grpSpPr>
        <p:grpSp>
          <p:nvGrpSpPr>
            <p:cNvPr id="201" name="Google Shape;201;g11c2e49bc05_0_434"/>
            <p:cNvGrpSpPr/>
            <p:nvPr/>
          </p:nvGrpSpPr>
          <p:grpSpPr>
            <a:xfrm>
              <a:off x="0" y="2295575"/>
              <a:ext cx="2286000" cy="2847950"/>
              <a:chOff x="0" y="2295575"/>
              <a:chExt cx="2286000" cy="2847950"/>
            </a:xfrm>
          </p:grpSpPr>
          <p:sp>
            <p:nvSpPr>
              <p:cNvPr id="202" name="Google Shape;202;g11c2e49bc05_0_434"/>
              <p:cNvSpPr/>
              <p:nvPr/>
            </p:nvSpPr>
            <p:spPr>
              <a:xfrm>
                <a:off x="0" y="2823925"/>
                <a:ext cx="2286000" cy="2319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 name="Google Shape;203;g11c2e49bc05_0_434"/>
              <p:cNvSpPr/>
              <p:nvPr/>
            </p:nvSpPr>
            <p:spPr>
              <a:xfrm>
                <a:off x="0" y="2295575"/>
                <a:ext cx="2286000" cy="537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4" name="Google Shape;204;g11c2e49bc05_0_434"/>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300">
                  <a:solidFill>
                    <a:srgbClr val="1B786E"/>
                  </a:solidFill>
                  <a:latin typeface="Roboto"/>
                  <a:ea typeface="Roboto"/>
                  <a:cs typeface="Roboto"/>
                  <a:sym typeface="Roboto"/>
                </a:rPr>
                <a:t>Model 1</a:t>
              </a:r>
              <a:endParaRPr sz="1300">
                <a:solidFill>
                  <a:srgbClr val="1B786E"/>
                </a:solidFill>
                <a:latin typeface="Roboto"/>
                <a:ea typeface="Roboto"/>
                <a:cs typeface="Roboto"/>
                <a:sym typeface="Roboto"/>
              </a:endParaRPr>
            </a:p>
          </p:txBody>
        </p:sp>
        <p:sp>
          <p:nvSpPr>
            <p:cNvPr id="205" name="Google Shape;205;g11c2e49bc05_0_434"/>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600">
                  <a:solidFill>
                    <a:srgbClr val="FFFFFF"/>
                  </a:solidFill>
                  <a:latin typeface="Roboto"/>
                  <a:ea typeface="Roboto"/>
                  <a:cs typeface="Roboto"/>
                  <a:sym typeface="Roboto"/>
                </a:rPr>
                <a:t>New Features : </a:t>
              </a:r>
              <a:br>
                <a:rPr b="1" lang="en-US" sz="1600">
                  <a:solidFill>
                    <a:srgbClr val="FFFFFF"/>
                  </a:solidFill>
                  <a:latin typeface="Roboto"/>
                  <a:ea typeface="Roboto"/>
                  <a:cs typeface="Roboto"/>
                  <a:sym typeface="Roboto"/>
                </a:rPr>
              </a:br>
              <a:r>
                <a:rPr b="1" lang="en-US" sz="1600">
                  <a:solidFill>
                    <a:srgbClr val="FFFFFF"/>
                  </a:solidFill>
                  <a:latin typeface="Roboto"/>
                  <a:ea typeface="Roboto"/>
                  <a:cs typeface="Roboto"/>
                  <a:sym typeface="Roboto"/>
                </a:rPr>
                <a:t>Median Income, Numeric Grade </a:t>
              </a:r>
              <a:endParaRPr b="1" sz="1600">
                <a:solidFill>
                  <a:srgbClr val="FFFFFF"/>
                </a:solidFill>
                <a:latin typeface="Roboto"/>
                <a:ea typeface="Roboto"/>
                <a:cs typeface="Roboto"/>
                <a:sym typeface="Roboto"/>
              </a:endParaRPr>
            </a:p>
          </p:txBody>
        </p:sp>
        <p:sp>
          <p:nvSpPr>
            <p:cNvPr id="206" name="Google Shape;206;g11c2e49bc05_0_434"/>
            <p:cNvSpPr txBox="1"/>
            <p:nvPr/>
          </p:nvSpPr>
          <p:spPr>
            <a:xfrm>
              <a:off x="216300" y="3896950"/>
              <a:ext cx="1853400" cy="99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t/>
              </a:r>
              <a:endParaRPr sz="1200">
                <a:solidFill>
                  <a:srgbClr val="FFFFFF"/>
                </a:solidFill>
                <a:latin typeface="Roboto"/>
                <a:ea typeface="Roboto"/>
                <a:cs typeface="Roboto"/>
                <a:sym typeface="Roboto"/>
              </a:endParaRPr>
            </a:p>
          </p:txBody>
        </p:sp>
        <p:cxnSp>
          <p:nvCxnSpPr>
            <p:cNvPr id="207" name="Google Shape;207;g11c2e49bc05_0_434"/>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208" name="Google Shape;208;g11c2e49bc05_0_434"/>
          <p:cNvGrpSpPr/>
          <p:nvPr/>
        </p:nvGrpSpPr>
        <p:grpSpPr>
          <a:xfrm>
            <a:off x="13" y="2346515"/>
            <a:ext cx="3047924" cy="3797172"/>
            <a:chOff x="0" y="2295575"/>
            <a:chExt cx="2286000" cy="2847950"/>
          </a:xfrm>
        </p:grpSpPr>
        <p:grpSp>
          <p:nvGrpSpPr>
            <p:cNvPr id="209" name="Google Shape;209;g11c2e49bc05_0_434"/>
            <p:cNvGrpSpPr/>
            <p:nvPr/>
          </p:nvGrpSpPr>
          <p:grpSpPr>
            <a:xfrm>
              <a:off x="0" y="2295575"/>
              <a:ext cx="2286000" cy="2847950"/>
              <a:chOff x="0" y="2295575"/>
              <a:chExt cx="2286000" cy="2847950"/>
            </a:xfrm>
          </p:grpSpPr>
          <p:sp>
            <p:nvSpPr>
              <p:cNvPr id="210" name="Google Shape;210;g11c2e49bc05_0_434"/>
              <p:cNvSpPr/>
              <p:nvPr/>
            </p:nvSpPr>
            <p:spPr>
              <a:xfrm>
                <a:off x="0" y="2823925"/>
                <a:ext cx="2286000" cy="23196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11c2e49bc05_0_434"/>
              <p:cNvSpPr/>
              <p:nvPr/>
            </p:nvSpPr>
            <p:spPr>
              <a:xfrm>
                <a:off x="0" y="2295575"/>
                <a:ext cx="2286000" cy="537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2" name="Google Shape;212;g11c2e49bc05_0_434"/>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300">
                  <a:solidFill>
                    <a:srgbClr val="1B786E"/>
                  </a:solidFill>
                  <a:latin typeface="Roboto"/>
                  <a:ea typeface="Roboto"/>
                  <a:cs typeface="Roboto"/>
                  <a:sym typeface="Roboto"/>
                </a:rPr>
                <a:t>Base Model</a:t>
              </a:r>
              <a:endParaRPr sz="1300">
                <a:solidFill>
                  <a:srgbClr val="1B786E"/>
                </a:solidFill>
                <a:latin typeface="Roboto"/>
                <a:ea typeface="Roboto"/>
                <a:cs typeface="Roboto"/>
                <a:sym typeface="Roboto"/>
              </a:endParaRPr>
            </a:p>
          </p:txBody>
        </p:sp>
        <p:sp>
          <p:nvSpPr>
            <p:cNvPr id="213" name="Google Shape;213;g11c2e49bc05_0_434"/>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600">
                  <a:solidFill>
                    <a:srgbClr val="FFFFFF"/>
                  </a:solidFill>
                  <a:latin typeface="Roboto"/>
                  <a:ea typeface="Roboto"/>
                  <a:cs typeface="Roboto"/>
                  <a:sym typeface="Roboto"/>
                </a:rPr>
                <a:t>Features: </a:t>
              </a:r>
              <a:br>
                <a:rPr b="1" lang="en-US" sz="1600">
                  <a:solidFill>
                    <a:srgbClr val="FFFFFF"/>
                  </a:solidFill>
                  <a:latin typeface="Roboto"/>
                  <a:ea typeface="Roboto"/>
                  <a:cs typeface="Roboto"/>
                  <a:sym typeface="Roboto"/>
                </a:rPr>
              </a:br>
              <a:r>
                <a:rPr b="1" lang="en-US" sz="1600">
                  <a:solidFill>
                    <a:srgbClr val="FFFFFF"/>
                  </a:solidFill>
                  <a:latin typeface="Roboto"/>
                  <a:ea typeface="Roboto"/>
                  <a:cs typeface="Roboto"/>
                  <a:sym typeface="Roboto"/>
                </a:rPr>
                <a:t>Living Square Feet</a:t>
              </a:r>
              <a:endParaRPr b="1" sz="1600">
                <a:solidFill>
                  <a:srgbClr val="FFFFFF"/>
                </a:solidFill>
                <a:latin typeface="Roboto"/>
                <a:ea typeface="Roboto"/>
                <a:cs typeface="Roboto"/>
                <a:sym typeface="Roboto"/>
              </a:endParaRPr>
            </a:p>
          </p:txBody>
        </p:sp>
        <p:sp>
          <p:nvSpPr>
            <p:cNvPr id="214" name="Google Shape;214;g11c2e49bc05_0_434"/>
            <p:cNvSpPr txBox="1"/>
            <p:nvPr/>
          </p:nvSpPr>
          <p:spPr>
            <a:xfrm>
              <a:off x="216244" y="3867090"/>
              <a:ext cx="1853400" cy="99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200">
                  <a:solidFill>
                    <a:srgbClr val="FFFFFF"/>
                  </a:solidFill>
                  <a:latin typeface="Roboto"/>
                  <a:ea typeface="Roboto"/>
                  <a:cs typeface="Roboto"/>
                  <a:sym typeface="Roboto"/>
                </a:rPr>
                <a:t>Explained Variance : 0.45 </a:t>
              </a:r>
              <a:endParaRPr sz="1200">
                <a:solidFill>
                  <a:srgbClr val="FFFFFF"/>
                </a:solidFill>
                <a:latin typeface="Roboto"/>
                <a:ea typeface="Roboto"/>
                <a:cs typeface="Roboto"/>
                <a:sym typeface="Roboto"/>
              </a:endParaRPr>
            </a:p>
          </p:txBody>
        </p:sp>
        <p:cxnSp>
          <p:nvCxnSpPr>
            <p:cNvPr id="215" name="Google Shape;215;g11c2e49bc05_0_434"/>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216" name="Google Shape;216;g11c2e49bc05_0_434"/>
          <p:cNvSpPr txBox="1"/>
          <p:nvPr/>
        </p:nvSpPr>
        <p:spPr>
          <a:xfrm>
            <a:off x="3336418" y="4441753"/>
            <a:ext cx="2471100" cy="1328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200">
                <a:solidFill>
                  <a:srgbClr val="FFFFFF"/>
                </a:solidFill>
                <a:latin typeface="Roboto"/>
                <a:ea typeface="Roboto"/>
                <a:cs typeface="Roboto"/>
                <a:sym typeface="Roboto"/>
              </a:rPr>
              <a:t>Explained Variance : 0.6 </a:t>
            </a:r>
            <a:endParaRPr sz="1200">
              <a:solidFill>
                <a:srgbClr val="FFFFFF"/>
              </a:solidFill>
              <a:latin typeface="Roboto"/>
              <a:ea typeface="Roboto"/>
              <a:cs typeface="Roboto"/>
              <a:sym typeface="Roboto"/>
            </a:endParaRPr>
          </a:p>
        </p:txBody>
      </p:sp>
      <p:sp>
        <p:nvSpPr>
          <p:cNvPr id="217" name="Google Shape;217;g11c2e49bc05_0_434"/>
          <p:cNvSpPr txBox="1"/>
          <p:nvPr/>
        </p:nvSpPr>
        <p:spPr>
          <a:xfrm>
            <a:off x="6384418" y="4441753"/>
            <a:ext cx="2471100" cy="1328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sz="1200">
                <a:solidFill>
                  <a:srgbClr val="5E5E5E"/>
                </a:solidFill>
                <a:latin typeface="Roboto"/>
                <a:ea typeface="Roboto"/>
                <a:cs typeface="Roboto"/>
                <a:sym typeface="Roboto"/>
              </a:rPr>
              <a:t>Explained Variance : 0.63</a:t>
            </a:r>
            <a:endParaRPr sz="1200">
              <a:solidFill>
                <a:srgbClr val="5E5E5E"/>
              </a:solidFill>
              <a:latin typeface="Roboto"/>
              <a:ea typeface="Roboto"/>
              <a:cs typeface="Roboto"/>
              <a:sym typeface="Roboto"/>
            </a:endParaRPr>
          </a:p>
        </p:txBody>
      </p:sp>
      <p:sp>
        <p:nvSpPr>
          <p:cNvPr id="218" name="Google Shape;218;g11c2e49bc05_0_434"/>
          <p:cNvSpPr txBox="1"/>
          <p:nvPr/>
        </p:nvSpPr>
        <p:spPr>
          <a:xfrm>
            <a:off x="25" y="6354400"/>
            <a:ext cx="10291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US" sz="1700">
                <a:solidFill>
                  <a:schemeClr val="dk2"/>
                </a:solidFill>
                <a:latin typeface="Roboto"/>
                <a:ea typeface="Roboto"/>
                <a:cs typeface="Roboto"/>
                <a:sym typeface="Roboto"/>
              </a:rPr>
              <a:t>Model Most Effective Between:  </a:t>
            </a:r>
            <a:r>
              <a:rPr b="1" lang="en-US" sz="1347">
                <a:solidFill>
                  <a:schemeClr val="dk2"/>
                </a:solidFill>
                <a:latin typeface="Roboto"/>
                <a:ea typeface="Roboto"/>
                <a:cs typeface="Roboto"/>
                <a:sym typeface="Roboto"/>
              </a:rPr>
              <a:t>$450,000 - $1.2 Million</a:t>
            </a:r>
            <a:endParaRPr sz="5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0"/>
          <p:cNvSpPr txBox="1"/>
          <p:nvPr>
            <p:ph type="title"/>
          </p:nvPr>
        </p:nvSpPr>
        <p:spPr>
          <a:xfrm>
            <a:off x="415633" y="667900"/>
            <a:ext cx="4941900" cy="3345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Recommendations</a:t>
            </a:r>
            <a:endParaRPr/>
          </a:p>
        </p:txBody>
      </p:sp>
      <p:sp>
        <p:nvSpPr>
          <p:cNvPr id="224" name="Google Shape;224;p10"/>
          <p:cNvSpPr txBox="1"/>
          <p:nvPr>
            <p:ph idx="1" type="body"/>
          </p:nvPr>
        </p:nvSpPr>
        <p:spPr>
          <a:xfrm>
            <a:off x="6192900" y="1478825"/>
            <a:ext cx="5555100" cy="3716100"/>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SzPts val="2100"/>
              <a:buChar char="-"/>
            </a:pPr>
            <a:r>
              <a:rPr lang="en-US" sz="2100"/>
              <a:t>Build homes with average or exceptional grades</a:t>
            </a:r>
            <a:endParaRPr sz="2100"/>
          </a:p>
          <a:p>
            <a:pPr indent="0" lvl="0" marL="685800" rtl="0" algn="l">
              <a:lnSpc>
                <a:spcPct val="90000"/>
              </a:lnSpc>
              <a:spcBef>
                <a:spcPts val="0"/>
              </a:spcBef>
              <a:spcAft>
                <a:spcPts val="0"/>
              </a:spcAft>
              <a:buNone/>
            </a:pPr>
            <a:r>
              <a:t/>
            </a:r>
            <a:endParaRPr sz="2100"/>
          </a:p>
          <a:p>
            <a:pPr indent="-50800" lvl="0" marL="228600" rtl="0" algn="l">
              <a:lnSpc>
                <a:spcPct val="90000"/>
              </a:lnSpc>
              <a:spcBef>
                <a:spcPts val="1000"/>
              </a:spcBef>
              <a:spcAft>
                <a:spcPts val="0"/>
              </a:spcAft>
              <a:buClr>
                <a:schemeClr val="dk1"/>
              </a:buClr>
              <a:buSzPts val="2800"/>
              <a:buNone/>
            </a:pPr>
            <a:r>
              <a:t/>
            </a:r>
            <a:endParaRPr sz="2100"/>
          </a:p>
          <a:p>
            <a:pPr indent="-361950" lvl="0" marL="457200" rtl="0" algn="l">
              <a:lnSpc>
                <a:spcPct val="90000"/>
              </a:lnSpc>
              <a:spcBef>
                <a:spcPts val="1000"/>
              </a:spcBef>
              <a:spcAft>
                <a:spcPts val="0"/>
              </a:spcAft>
              <a:buSzPts val="2100"/>
              <a:buChar char="-"/>
            </a:pPr>
            <a:r>
              <a:rPr lang="en-US" sz="2100"/>
              <a:t>Use locational data to prioritize underpriced homes in good locations</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2a053caba3_0_1"/>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Next Steps</a:t>
            </a:r>
            <a:endParaRPr/>
          </a:p>
        </p:txBody>
      </p:sp>
      <p:sp>
        <p:nvSpPr>
          <p:cNvPr id="230" name="Google Shape;230;g12a053caba3_0_1"/>
          <p:cNvSpPr/>
          <p:nvPr/>
        </p:nvSpPr>
        <p:spPr>
          <a:xfrm>
            <a:off x="4974574" y="1934475"/>
            <a:ext cx="2338500" cy="841800"/>
          </a:xfrm>
          <a:prstGeom prst="roundRect">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Gather More Data</a:t>
            </a:r>
            <a:endParaRPr sz="2200">
              <a:solidFill>
                <a:srgbClr val="FFFFFF"/>
              </a:solidFill>
              <a:latin typeface="Roboto"/>
              <a:ea typeface="Roboto"/>
              <a:cs typeface="Roboto"/>
              <a:sym typeface="Roboto"/>
            </a:endParaRPr>
          </a:p>
        </p:txBody>
      </p:sp>
      <p:sp>
        <p:nvSpPr>
          <p:cNvPr id="231" name="Google Shape;231;g12a053caba3_0_1"/>
          <p:cNvSpPr/>
          <p:nvPr/>
        </p:nvSpPr>
        <p:spPr>
          <a:xfrm>
            <a:off x="7666049" y="3645725"/>
            <a:ext cx="2338500" cy="841800"/>
          </a:xfrm>
          <a:prstGeom prst="roundRect">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Location Data</a:t>
            </a:r>
            <a:endParaRPr sz="1600">
              <a:solidFill>
                <a:srgbClr val="FFFFFF"/>
              </a:solidFill>
              <a:latin typeface="Roboto"/>
              <a:ea typeface="Roboto"/>
              <a:cs typeface="Roboto"/>
              <a:sym typeface="Roboto"/>
            </a:endParaRPr>
          </a:p>
        </p:txBody>
      </p:sp>
      <p:sp>
        <p:nvSpPr>
          <p:cNvPr id="232" name="Google Shape;232;g12a053caba3_0_1"/>
          <p:cNvSpPr/>
          <p:nvPr/>
        </p:nvSpPr>
        <p:spPr>
          <a:xfrm>
            <a:off x="2283098" y="3645725"/>
            <a:ext cx="2338500" cy="841800"/>
          </a:xfrm>
          <a:prstGeom prst="roundRect">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Cost Analysis</a:t>
            </a:r>
            <a:endParaRPr sz="1600">
              <a:solidFill>
                <a:srgbClr val="FFFFFF"/>
              </a:solidFill>
              <a:latin typeface="Roboto"/>
              <a:ea typeface="Roboto"/>
              <a:cs typeface="Roboto"/>
              <a:sym typeface="Roboto"/>
            </a:endParaRPr>
          </a:p>
        </p:txBody>
      </p:sp>
      <p:sp>
        <p:nvSpPr>
          <p:cNvPr id="233" name="Google Shape;233;g12a053caba3_0_1"/>
          <p:cNvSpPr/>
          <p:nvPr/>
        </p:nvSpPr>
        <p:spPr>
          <a:xfrm>
            <a:off x="998025" y="5356975"/>
            <a:ext cx="2338500" cy="841800"/>
          </a:xfrm>
          <a:prstGeom prst="roundRect">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Other Home Features</a:t>
            </a:r>
            <a:endParaRPr sz="1600">
              <a:solidFill>
                <a:srgbClr val="FFFFFF"/>
              </a:solidFill>
            </a:endParaRPr>
          </a:p>
        </p:txBody>
      </p:sp>
      <p:sp>
        <p:nvSpPr>
          <p:cNvPr id="234" name="Google Shape;234;g12a053caba3_0_1"/>
          <p:cNvSpPr/>
          <p:nvPr/>
        </p:nvSpPr>
        <p:spPr>
          <a:xfrm>
            <a:off x="3568171" y="5356975"/>
            <a:ext cx="2338500" cy="841800"/>
          </a:xfrm>
          <a:prstGeom prst="roundRect">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Building Grade</a:t>
            </a:r>
            <a:endParaRPr sz="1900">
              <a:solidFill>
                <a:srgbClr val="FFFFFF"/>
              </a:solidFill>
            </a:endParaRPr>
          </a:p>
        </p:txBody>
      </p:sp>
      <p:sp>
        <p:nvSpPr>
          <p:cNvPr id="235" name="Google Shape;235;g12a053caba3_0_1"/>
          <p:cNvSpPr/>
          <p:nvPr/>
        </p:nvSpPr>
        <p:spPr>
          <a:xfrm>
            <a:off x="6380986" y="5356975"/>
            <a:ext cx="2338500" cy="841800"/>
          </a:xfrm>
          <a:prstGeom prst="roundRect">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School Districts</a:t>
            </a:r>
            <a:endParaRPr sz="1600">
              <a:solidFill>
                <a:srgbClr val="FFFFFF"/>
              </a:solidFill>
              <a:latin typeface="Roboto"/>
              <a:ea typeface="Roboto"/>
              <a:cs typeface="Roboto"/>
              <a:sym typeface="Roboto"/>
            </a:endParaRPr>
          </a:p>
        </p:txBody>
      </p:sp>
      <p:sp>
        <p:nvSpPr>
          <p:cNvPr id="236" name="Google Shape;236;g12a053caba3_0_1"/>
          <p:cNvSpPr/>
          <p:nvPr/>
        </p:nvSpPr>
        <p:spPr>
          <a:xfrm>
            <a:off x="8951133" y="5356975"/>
            <a:ext cx="2338500" cy="841800"/>
          </a:xfrm>
          <a:prstGeom prst="roundRect">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Neighborhood Features</a:t>
            </a:r>
            <a:endParaRPr sz="1600">
              <a:solidFill>
                <a:srgbClr val="FFFFFF"/>
              </a:solidFill>
              <a:latin typeface="Roboto"/>
              <a:ea typeface="Roboto"/>
              <a:cs typeface="Roboto"/>
              <a:sym typeface="Roboto"/>
            </a:endParaRPr>
          </a:p>
        </p:txBody>
      </p:sp>
      <p:cxnSp>
        <p:nvCxnSpPr>
          <p:cNvPr id="237" name="Google Shape;237;g12a053caba3_0_1"/>
          <p:cNvCxnSpPr>
            <a:stCxn id="230" idx="2"/>
            <a:endCxn id="231" idx="0"/>
          </p:cNvCxnSpPr>
          <p:nvPr/>
        </p:nvCxnSpPr>
        <p:spPr>
          <a:xfrm flipH="1" rot="-5400000">
            <a:off x="7054924" y="1865175"/>
            <a:ext cx="869400" cy="2691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38" name="Google Shape;238;g12a053caba3_0_1"/>
          <p:cNvCxnSpPr>
            <a:stCxn id="232" idx="0"/>
            <a:endCxn id="230" idx="2"/>
          </p:cNvCxnSpPr>
          <p:nvPr/>
        </p:nvCxnSpPr>
        <p:spPr>
          <a:xfrm rot="-5400000">
            <a:off x="4363448" y="1865225"/>
            <a:ext cx="869400" cy="2691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39" name="Google Shape;239;g12a053caba3_0_1"/>
          <p:cNvCxnSpPr>
            <a:stCxn id="232" idx="2"/>
            <a:endCxn id="234" idx="0"/>
          </p:cNvCxnSpPr>
          <p:nvPr/>
        </p:nvCxnSpPr>
        <p:spPr>
          <a:xfrm flipH="1" rot="-5400000">
            <a:off x="3660248" y="4279625"/>
            <a:ext cx="869400" cy="1285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40" name="Google Shape;240;g12a053caba3_0_1"/>
          <p:cNvCxnSpPr>
            <a:stCxn id="233" idx="0"/>
            <a:endCxn id="232" idx="2"/>
          </p:cNvCxnSpPr>
          <p:nvPr/>
        </p:nvCxnSpPr>
        <p:spPr>
          <a:xfrm rot="-5400000">
            <a:off x="2375175" y="4279675"/>
            <a:ext cx="869400" cy="1285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41" name="Google Shape;241;g12a053caba3_0_1"/>
          <p:cNvCxnSpPr>
            <a:stCxn id="231" idx="2"/>
            <a:endCxn id="236" idx="0"/>
          </p:cNvCxnSpPr>
          <p:nvPr/>
        </p:nvCxnSpPr>
        <p:spPr>
          <a:xfrm flipH="1" rot="-5400000">
            <a:off x="9043199" y="4279625"/>
            <a:ext cx="869400" cy="1285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42" name="Google Shape;242;g12a053caba3_0_1"/>
          <p:cNvCxnSpPr>
            <a:stCxn id="235" idx="0"/>
            <a:endCxn id="231" idx="2"/>
          </p:cNvCxnSpPr>
          <p:nvPr/>
        </p:nvCxnSpPr>
        <p:spPr>
          <a:xfrm rot="-5400000">
            <a:off x="7758136" y="4279675"/>
            <a:ext cx="869400" cy="12852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3"/>
          <p:cNvSpPr txBox="1"/>
          <p:nvPr>
            <p:ph type="title"/>
          </p:nvPr>
        </p:nvSpPr>
        <p:spPr>
          <a:xfrm>
            <a:off x="831850" y="558643"/>
            <a:ext cx="10515600" cy="1261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Q&amp;A</a:t>
            </a:r>
            <a:endParaRPr/>
          </a:p>
        </p:txBody>
      </p:sp>
      <p:sp>
        <p:nvSpPr>
          <p:cNvPr id="248" name="Google Shape;248;p13"/>
          <p:cNvSpPr txBox="1"/>
          <p:nvPr>
            <p:ph idx="1" type="body"/>
          </p:nvPr>
        </p:nvSpPr>
        <p:spPr>
          <a:xfrm>
            <a:off x="776775" y="1938953"/>
            <a:ext cx="10515600" cy="801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1600"/>
              </a:spcAft>
              <a:buClr>
                <a:srgbClr val="888888"/>
              </a:buClr>
              <a:buSzPts val="2400"/>
              <a:buNone/>
            </a:pPr>
            <a:r>
              <a:rPr lang="en-US" sz="2500"/>
              <a:t>Thank You</a:t>
            </a:r>
            <a:endParaRPr/>
          </a:p>
        </p:txBody>
      </p:sp>
      <p:sp>
        <p:nvSpPr>
          <p:cNvPr id="249" name="Google Shape;249;p13"/>
          <p:cNvSpPr txBox="1"/>
          <p:nvPr/>
        </p:nvSpPr>
        <p:spPr>
          <a:xfrm>
            <a:off x="6876975" y="2674500"/>
            <a:ext cx="4415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a:ea typeface="Roboto"/>
                <a:cs typeface="Roboto"/>
                <a:sym typeface="Roboto"/>
              </a:rPr>
              <a:t>John Bruemmer</a:t>
            </a:r>
            <a:r>
              <a:rPr lang="en-US">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rPr lang="en-US" u="sng">
                <a:solidFill>
                  <a:schemeClr val="hlink"/>
                </a:solidFill>
                <a:latin typeface="Roboto"/>
                <a:ea typeface="Roboto"/>
                <a:cs typeface="Roboto"/>
                <a:sym typeface="Roboto"/>
                <a:hlinkClick r:id="rId3"/>
              </a:rPr>
              <a:t>https://github.com/Jbruemmer</a:t>
            </a:r>
            <a:r>
              <a:rPr lang="en-US">
                <a:latin typeface="Roboto"/>
                <a:ea typeface="Roboto"/>
                <a:cs typeface="Roboto"/>
                <a:sym typeface="Roboto"/>
              </a:rPr>
              <a:t> </a:t>
            </a:r>
            <a:r>
              <a:rPr lang="en-U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US" u="sng">
                <a:solidFill>
                  <a:schemeClr val="hlink"/>
                </a:solidFill>
                <a:latin typeface="Roboto"/>
                <a:ea typeface="Roboto"/>
                <a:cs typeface="Roboto"/>
                <a:sym typeface="Roboto"/>
                <a:hlinkClick r:id="rId4"/>
              </a:rPr>
              <a:t>http://www.linkedin.com/in/john-bruemmer</a:t>
            </a:r>
            <a:r>
              <a:rPr lang="en-U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US" u="sng">
                <a:solidFill>
                  <a:schemeClr val="hlink"/>
                </a:solidFill>
                <a:latin typeface="Roboto"/>
                <a:ea typeface="Roboto"/>
                <a:cs typeface="Roboto"/>
                <a:sym typeface="Roboto"/>
                <a:hlinkClick r:id="rId5"/>
              </a:rPr>
              <a:t>Johnnybruemmer@gmail.com</a:t>
            </a:r>
            <a:r>
              <a:rPr lang="en-U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Woojin Jun:</a:t>
            </a:r>
            <a:endParaRPr>
              <a:latin typeface="Roboto"/>
              <a:ea typeface="Roboto"/>
              <a:cs typeface="Roboto"/>
              <a:sym typeface="Roboto"/>
            </a:endParaRPr>
          </a:p>
          <a:p>
            <a:pPr indent="0" lvl="0" marL="0" rtl="0" algn="l">
              <a:spcBef>
                <a:spcPts val="0"/>
              </a:spcBef>
              <a:spcAft>
                <a:spcPts val="0"/>
              </a:spcAft>
              <a:buNone/>
            </a:pPr>
            <a:r>
              <a:rPr lang="en-US" u="sng">
                <a:solidFill>
                  <a:schemeClr val="accent5"/>
                </a:solidFill>
                <a:latin typeface="Roboto"/>
                <a:ea typeface="Roboto"/>
                <a:cs typeface="Roboto"/>
                <a:sym typeface="Roboto"/>
                <a:hlinkClick r:id="rId6">
                  <a:extLst>
                    <a:ext uri="{A12FA001-AC4F-418D-AE19-62706E023703}">
                      <ahyp:hlinkClr val="tx"/>
                    </a:ext>
                  </a:extLst>
                </a:hlinkClick>
              </a:rPr>
              <a:t>https://github.com/WoojinJun</a:t>
            </a:r>
            <a:r>
              <a:rPr lang="en-U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US" u="sng">
                <a:solidFill>
                  <a:schemeClr val="accent5"/>
                </a:solidFill>
                <a:latin typeface="Roboto"/>
                <a:ea typeface="Roboto"/>
                <a:cs typeface="Roboto"/>
                <a:sym typeface="Roboto"/>
                <a:hlinkClick r:id="rId7">
                  <a:extLst>
                    <a:ext uri="{A12FA001-AC4F-418D-AE19-62706E023703}">
                      <ahyp:hlinkClr val="tx"/>
                    </a:ext>
                  </a:extLst>
                </a:hlinkClick>
              </a:rPr>
              <a:t>https://www.linkedin.com/in/woojin-jun-6029bb114/</a:t>
            </a:r>
            <a:r>
              <a:rPr lang="en-U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US" u="sng">
                <a:solidFill>
                  <a:schemeClr val="accent5"/>
                </a:solidFill>
                <a:latin typeface="Roboto"/>
                <a:ea typeface="Roboto"/>
                <a:cs typeface="Roboto"/>
                <a:sym typeface="Roboto"/>
                <a:hlinkClick r:id="rId8">
                  <a:extLst>
                    <a:ext uri="{A12FA001-AC4F-418D-AE19-62706E023703}">
                      <ahyp:hlinkClr val="tx"/>
                    </a:ext>
                  </a:extLst>
                </a:hlinkClick>
              </a:rPr>
              <a:t>woojinjun93@gmail.com</a:t>
            </a:r>
            <a:r>
              <a:rPr lang="en-U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Nazar Mohl:</a:t>
            </a:r>
            <a:endParaRPr>
              <a:latin typeface="Roboto"/>
              <a:ea typeface="Roboto"/>
              <a:cs typeface="Roboto"/>
              <a:sym typeface="Roboto"/>
            </a:endParaRPr>
          </a:p>
          <a:p>
            <a:pPr indent="0" lvl="0" marL="0" rtl="0" algn="l">
              <a:spcBef>
                <a:spcPts val="0"/>
              </a:spcBef>
              <a:spcAft>
                <a:spcPts val="0"/>
              </a:spcAft>
              <a:buNone/>
            </a:pPr>
            <a:r>
              <a:rPr lang="en-US" u="sng">
                <a:solidFill>
                  <a:schemeClr val="accent5"/>
                </a:solidFill>
                <a:latin typeface="Roboto"/>
                <a:ea typeface="Roboto"/>
                <a:cs typeface="Roboto"/>
                <a:sym typeface="Roboto"/>
                <a:hlinkClick r:id="rId9">
                  <a:extLst>
                    <a:ext uri="{A12FA001-AC4F-418D-AE19-62706E023703}">
                      <ahyp:hlinkClr val="tx"/>
                    </a:ext>
                  </a:extLst>
                </a:hlinkClick>
              </a:rPr>
              <a:t>https://github.com/NazarMohl</a:t>
            </a:r>
            <a:endParaRPr>
              <a:latin typeface="Roboto"/>
              <a:ea typeface="Roboto"/>
              <a:cs typeface="Roboto"/>
              <a:sym typeface="Roboto"/>
            </a:endParaRPr>
          </a:p>
          <a:p>
            <a:pPr indent="0" lvl="0" marL="0" rtl="0" algn="l">
              <a:spcBef>
                <a:spcPts val="0"/>
              </a:spcBef>
              <a:spcAft>
                <a:spcPts val="0"/>
              </a:spcAft>
              <a:buNone/>
            </a:pPr>
            <a:r>
              <a:rPr lang="en-US" u="sng">
                <a:solidFill>
                  <a:schemeClr val="accent5"/>
                </a:solidFill>
                <a:latin typeface="Roboto"/>
                <a:ea typeface="Roboto"/>
                <a:cs typeface="Roboto"/>
                <a:sym typeface="Roboto"/>
                <a:hlinkClick r:id="rId10">
                  <a:extLst>
                    <a:ext uri="{A12FA001-AC4F-418D-AE19-62706E023703}">
                      <ahyp:hlinkClr val="tx"/>
                    </a:ext>
                  </a:extLst>
                </a:hlinkClick>
              </a:rPr>
              <a:t>https://www.linkedin.com/in/nazar-mohl/</a:t>
            </a:r>
            <a:endParaRPr>
              <a:latin typeface="Roboto"/>
              <a:ea typeface="Roboto"/>
              <a:cs typeface="Roboto"/>
              <a:sym typeface="Roboto"/>
            </a:endParaRPr>
          </a:p>
          <a:p>
            <a:pPr indent="0" lvl="0" marL="0" rtl="0" algn="l">
              <a:spcBef>
                <a:spcPts val="0"/>
              </a:spcBef>
              <a:spcAft>
                <a:spcPts val="0"/>
              </a:spcAft>
              <a:buNone/>
            </a:pPr>
            <a:r>
              <a:rPr lang="en-US" u="sng">
                <a:solidFill>
                  <a:schemeClr val="accent5"/>
                </a:solidFill>
                <a:latin typeface="Roboto"/>
                <a:ea typeface="Roboto"/>
                <a:cs typeface="Roboto"/>
                <a:sym typeface="Roboto"/>
                <a:hlinkClick r:id="rId11">
                  <a:extLst>
                    <a:ext uri="{A12FA001-AC4F-418D-AE19-62706E023703}">
                      <ahyp:hlinkClr val="tx"/>
                    </a:ext>
                  </a:extLst>
                </a:hlinkClick>
              </a:rPr>
              <a:t>nazar.mohl@gmail.com</a:t>
            </a:r>
            <a:r>
              <a:rPr lang="en-US">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1c2e49bc05_0_470"/>
          <p:cNvSpPr txBox="1"/>
          <p:nvPr>
            <p:ph type="title"/>
          </p:nvPr>
        </p:nvSpPr>
        <p:spPr>
          <a:xfrm>
            <a:off x="1863425" y="2801500"/>
            <a:ext cx="2425500" cy="10914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Agenda</a:t>
            </a:r>
            <a:endParaRPr/>
          </a:p>
        </p:txBody>
      </p:sp>
      <p:grpSp>
        <p:nvGrpSpPr>
          <p:cNvPr id="95" name="Google Shape;95;g11c2e49bc05_0_470"/>
          <p:cNvGrpSpPr/>
          <p:nvPr/>
        </p:nvGrpSpPr>
        <p:grpSpPr>
          <a:xfrm>
            <a:off x="6204373" y="667920"/>
            <a:ext cx="5310298" cy="958562"/>
            <a:chOff x="3691875" y="587100"/>
            <a:chExt cx="4062656" cy="821953"/>
          </a:xfrm>
        </p:grpSpPr>
        <p:sp>
          <p:nvSpPr>
            <p:cNvPr id="96" name="Google Shape;96;g11c2e49bc05_0_470"/>
            <p:cNvSpPr/>
            <p:nvPr/>
          </p:nvSpPr>
          <p:spPr>
            <a:xfrm>
              <a:off x="4102979" y="587100"/>
              <a:ext cx="3651553" cy="821953"/>
            </a:xfrm>
            <a:custGeom>
              <a:rect b="b" l="l" r="r" t="t"/>
              <a:pathLst>
                <a:path extrusionOk="0" h="29564" w="131339">
                  <a:moveTo>
                    <a:pt x="1" y="1"/>
                  </a:moveTo>
                  <a:lnTo>
                    <a:pt x="1" y="29564"/>
                  </a:lnTo>
                  <a:lnTo>
                    <a:pt x="120802" y="29564"/>
                  </a:lnTo>
                  <a:cubicBezTo>
                    <a:pt x="126624" y="29564"/>
                    <a:pt x="131339" y="24849"/>
                    <a:pt x="131339" y="19027"/>
                  </a:cubicBezTo>
                  <a:cubicBezTo>
                    <a:pt x="131339" y="13205"/>
                    <a:pt x="126624" y="8490"/>
                    <a:pt x="120802" y="8490"/>
                  </a:cubicBezTo>
                  <a:lnTo>
                    <a:pt x="72379" y="8490"/>
                  </a:lnTo>
                  <a:cubicBezTo>
                    <a:pt x="69950" y="8490"/>
                    <a:pt x="67902" y="6668"/>
                    <a:pt x="67616" y="4251"/>
                  </a:cubicBezTo>
                  <a:cubicBezTo>
                    <a:pt x="67343" y="1822"/>
                    <a:pt x="65295" y="1"/>
                    <a:pt x="6285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11c2e49bc05_0_470"/>
            <p:cNvSpPr/>
            <p:nvPr/>
          </p:nvSpPr>
          <p:spPr>
            <a:xfrm>
              <a:off x="3691875" y="587208"/>
              <a:ext cx="821953" cy="821786"/>
            </a:xfrm>
            <a:custGeom>
              <a:rect b="b" l="l" r="r" t="t"/>
              <a:pathLst>
                <a:path extrusionOk="0" h="29558" w="29564">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rgbClr val="012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11c2e49bc05_0_470"/>
            <p:cNvSpPr/>
            <p:nvPr/>
          </p:nvSpPr>
          <p:spPr>
            <a:xfrm>
              <a:off x="4614724" y="620570"/>
              <a:ext cx="39090" cy="744495"/>
            </a:xfrm>
            <a:custGeom>
              <a:rect b="b" l="l" r="r" t="t"/>
              <a:pathLst>
                <a:path extrusionOk="0" h="26778" w="1406">
                  <a:moveTo>
                    <a:pt x="1" y="0"/>
                  </a:moveTo>
                  <a:lnTo>
                    <a:pt x="1" y="26777"/>
                  </a:lnTo>
                  <a:lnTo>
                    <a:pt x="1406" y="26777"/>
                  </a:lnTo>
                  <a:lnTo>
                    <a:pt x="1406" y="0"/>
                  </a:lnTo>
                  <a:close/>
                </a:path>
              </a:pathLst>
            </a:custGeom>
            <a:solidFill>
              <a:srgbClr val="012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1c2e49bc05_0_470"/>
            <p:cNvSpPr txBox="1"/>
            <p:nvPr/>
          </p:nvSpPr>
          <p:spPr>
            <a:xfrm>
              <a:off x="4838650" y="815275"/>
              <a:ext cx="15672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Stakeholder and Business Problem</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00" name="Google Shape;100;g11c2e49bc05_0_470"/>
            <p:cNvSpPr/>
            <p:nvPr/>
          </p:nvSpPr>
          <p:spPr>
            <a:xfrm>
              <a:off x="3775801" y="671099"/>
              <a:ext cx="654103" cy="654045"/>
            </a:xfrm>
            <a:custGeom>
              <a:rect b="b" l="l" r="r" t="t"/>
              <a:pathLst>
                <a:path extrusionOk="0" h="29558" w="29564">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FFFFFF"/>
                  </a:solidFill>
                  <a:latin typeface="Fira Sans Extra Condensed Medium"/>
                  <a:ea typeface="Fira Sans Extra Condensed Medium"/>
                  <a:cs typeface="Fira Sans Extra Condensed Medium"/>
                  <a:sym typeface="Fira Sans Extra Condensed Medium"/>
                </a:rPr>
                <a:t>01</a:t>
              </a:r>
              <a:endParaRPr/>
            </a:p>
          </p:txBody>
        </p:sp>
      </p:grpSp>
      <p:grpSp>
        <p:nvGrpSpPr>
          <p:cNvPr id="101" name="Google Shape;101;g11c2e49bc05_0_470"/>
          <p:cNvGrpSpPr/>
          <p:nvPr/>
        </p:nvGrpSpPr>
        <p:grpSpPr>
          <a:xfrm>
            <a:off x="6204373" y="1891278"/>
            <a:ext cx="5310298" cy="958756"/>
            <a:chOff x="3691875" y="1636112"/>
            <a:chExt cx="4062656" cy="822120"/>
          </a:xfrm>
        </p:grpSpPr>
        <p:sp>
          <p:nvSpPr>
            <p:cNvPr id="102" name="Google Shape;102;g11c2e49bc05_0_470"/>
            <p:cNvSpPr/>
            <p:nvPr/>
          </p:nvSpPr>
          <p:spPr>
            <a:xfrm>
              <a:off x="4102979" y="1636112"/>
              <a:ext cx="3651553" cy="821953"/>
            </a:xfrm>
            <a:custGeom>
              <a:rect b="b" l="l" r="r" t="t"/>
              <a:pathLst>
                <a:path extrusionOk="0" h="29564" w="131339">
                  <a:moveTo>
                    <a:pt x="1" y="1"/>
                  </a:moveTo>
                  <a:lnTo>
                    <a:pt x="1" y="29564"/>
                  </a:lnTo>
                  <a:lnTo>
                    <a:pt x="120802" y="29564"/>
                  </a:lnTo>
                  <a:cubicBezTo>
                    <a:pt x="126624" y="29564"/>
                    <a:pt x="131339" y="24849"/>
                    <a:pt x="131339" y="19027"/>
                  </a:cubicBezTo>
                  <a:cubicBezTo>
                    <a:pt x="131339" y="13217"/>
                    <a:pt x="126624" y="8490"/>
                    <a:pt x="120802" y="8490"/>
                  </a:cubicBezTo>
                  <a:lnTo>
                    <a:pt x="72379" y="8490"/>
                  </a:lnTo>
                  <a:cubicBezTo>
                    <a:pt x="69950" y="8490"/>
                    <a:pt x="67902" y="6668"/>
                    <a:pt x="67616" y="4251"/>
                  </a:cubicBezTo>
                  <a:cubicBezTo>
                    <a:pt x="67343" y="1834"/>
                    <a:pt x="65295" y="1"/>
                    <a:pt x="6285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11c2e49bc05_0_470"/>
            <p:cNvSpPr/>
            <p:nvPr/>
          </p:nvSpPr>
          <p:spPr>
            <a:xfrm>
              <a:off x="3691875" y="1636279"/>
              <a:ext cx="821953" cy="821953"/>
            </a:xfrm>
            <a:custGeom>
              <a:rect b="b" l="l" r="r" t="t"/>
              <a:pathLst>
                <a:path extrusionOk="0" h="29564" w="29564">
                  <a:moveTo>
                    <a:pt x="14782" y="1"/>
                  </a:moveTo>
                  <a:cubicBezTo>
                    <a:pt x="12231" y="1"/>
                    <a:pt x="9680" y="661"/>
                    <a:pt x="7394" y="1983"/>
                  </a:cubicBezTo>
                  <a:cubicBezTo>
                    <a:pt x="2822" y="4614"/>
                    <a:pt x="0" y="9496"/>
                    <a:pt x="0" y="14782"/>
                  </a:cubicBezTo>
                  <a:cubicBezTo>
                    <a:pt x="0" y="20057"/>
                    <a:pt x="2822" y="24938"/>
                    <a:pt x="7394" y="27581"/>
                  </a:cubicBezTo>
                  <a:cubicBezTo>
                    <a:pt x="9680" y="28903"/>
                    <a:pt x="12231" y="29564"/>
                    <a:pt x="14782" y="29564"/>
                  </a:cubicBezTo>
                  <a:cubicBezTo>
                    <a:pt x="17333" y="29564"/>
                    <a:pt x="19884" y="28903"/>
                    <a:pt x="22170" y="27581"/>
                  </a:cubicBezTo>
                  <a:cubicBezTo>
                    <a:pt x="26742" y="24938"/>
                    <a:pt x="29564" y="20057"/>
                    <a:pt x="29564" y="14782"/>
                  </a:cubicBezTo>
                  <a:cubicBezTo>
                    <a:pt x="29564" y="9496"/>
                    <a:pt x="26742" y="4614"/>
                    <a:pt x="22170" y="1983"/>
                  </a:cubicBezTo>
                  <a:cubicBezTo>
                    <a:pt x="19884" y="661"/>
                    <a:pt x="17333" y="1"/>
                    <a:pt x="14782"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11c2e49bc05_0_470"/>
            <p:cNvSpPr/>
            <p:nvPr/>
          </p:nvSpPr>
          <p:spPr>
            <a:xfrm>
              <a:off x="4614724" y="1669558"/>
              <a:ext cx="39090" cy="744829"/>
            </a:xfrm>
            <a:custGeom>
              <a:rect b="b" l="l" r="r" t="t"/>
              <a:pathLst>
                <a:path extrusionOk="0" h="26790" w="1406">
                  <a:moveTo>
                    <a:pt x="1" y="0"/>
                  </a:moveTo>
                  <a:lnTo>
                    <a:pt x="1" y="26789"/>
                  </a:lnTo>
                  <a:lnTo>
                    <a:pt x="1406" y="26789"/>
                  </a:lnTo>
                  <a:lnTo>
                    <a:pt x="1406" y="0"/>
                  </a:ln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11c2e49bc05_0_470"/>
            <p:cNvSpPr/>
            <p:nvPr/>
          </p:nvSpPr>
          <p:spPr>
            <a:xfrm>
              <a:off x="3775801" y="1720224"/>
              <a:ext cx="654103" cy="654045"/>
            </a:xfrm>
            <a:custGeom>
              <a:rect b="b" l="l" r="r" t="t"/>
              <a:pathLst>
                <a:path extrusionOk="0" h="29558" w="29564">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FFFFFF"/>
                  </a:solidFill>
                  <a:latin typeface="Fira Sans Extra Condensed Medium"/>
                  <a:ea typeface="Fira Sans Extra Condensed Medium"/>
                  <a:cs typeface="Fira Sans Extra Condensed Medium"/>
                  <a:sym typeface="Fira Sans Extra Condensed Medium"/>
                </a:rPr>
                <a:t>02</a:t>
              </a:r>
              <a:endParaRPr/>
            </a:p>
          </p:txBody>
        </p:sp>
      </p:grpSp>
      <p:grpSp>
        <p:nvGrpSpPr>
          <p:cNvPr id="106" name="Google Shape;106;g11c2e49bc05_0_470"/>
          <p:cNvGrpSpPr/>
          <p:nvPr/>
        </p:nvGrpSpPr>
        <p:grpSpPr>
          <a:xfrm>
            <a:off x="6204373" y="3114801"/>
            <a:ext cx="5310298" cy="958756"/>
            <a:chOff x="3691875" y="2685266"/>
            <a:chExt cx="4062656" cy="822120"/>
          </a:xfrm>
        </p:grpSpPr>
        <p:sp>
          <p:nvSpPr>
            <p:cNvPr id="107" name="Google Shape;107;g11c2e49bc05_0_470"/>
            <p:cNvSpPr/>
            <p:nvPr/>
          </p:nvSpPr>
          <p:spPr>
            <a:xfrm>
              <a:off x="4102979" y="2685433"/>
              <a:ext cx="3651553" cy="821953"/>
            </a:xfrm>
            <a:custGeom>
              <a:rect b="b" l="l" r="r" t="t"/>
              <a:pathLst>
                <a:path extrusionOk="0" h="29564" w="131339">
                  <a:moveTo>
                    <a:pt x="1" y="0"/>
                  </a:moveTo>
                  <a:lnTo>
                    <a:pt x="1" y="29564"/>
                  </a:lnTo>
                  <a:lnTo>
                    <a:pt x="120802" y="29564"/>
                  </a:lnTo>
                  <a:cubicBezTo>
                    <a:pt x="126624" y="29564"/>
                    <a:pt x="131339" y="24837"/>
                    <a:pt x="131339" y="19027"/>
                  </a:cubicBezTo>
                  <a:cubicBezTo>
                    <a:pt x="131339" y="13204"/>
                    <a:pt x="126624" y="8489"/>
                    <a:pt x="120802" y="8489"/>
                  </a:cubicBezTo>
                  <a:lnTo>
                    <a:pt x="72379" y="8489"/>
                  </a:lnTo>
                  <a:cubicBezTo>
                    <a:pt x="69950" y="8489"/>
                    <a:pt x="67902" y="6656"/>
                    <a:pt x="67616" y="4239"/>
                  </a:cubicBezTo>
                  <a:cubicBezTo>
                    <a:pt x="67343" y="1822"/>
                    <a:pt x="65295" y="0"/>
                    <a:pt x="6285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1c2e49bc05_0_470"/>
            <p:cNvSpPr/>
            <p:nvPr/>
          </p:nvSpPr>
          <p:spPr>
            <a:xfrm>
              <a:off x="3691875" y="2685266"/>
              <a:ext cx="821953" cy="821953"/>
            </a:xfrm>
            <a:custGeom>
              <a:rect b="b" l="l" r="r" t="t"/>
              <a:pathLst>
                <a:path extrusionOk="0" h="29564" w="29564">
                  <a:moveTo>
                    <a:pt x="14782" y="0"/>
                  </a:moveTo>
                  <a:cubicBezTo>
                    <a:pt x="12231" y="0"/>
                    <a:pt x="9680" y="661"/>
                    <a:pt x="7394" y="1983"/>
                  </a:cubicBezTo>
                  <a:cubicBezTo>
                    <a:pt x="2822" y="4626"/>
                    <a:pt x="0" y="9508"/>
                    <a:pt x="0" y="14782"/>
                  </a:cubicBezTo>
                  <a:cubicBezTo>
                    <a:pt x="0" y="20068"/>
                    <a:pt x="2822" y="24950"/>
                    <a:pt x="7394" y="27581"/>
                  </a:cubicBezTo>
                  <a:cubicBezTo>
                    <a:pt x="9680" y="28903"/>
                    <a:pt x="12231" y="29564"/>
                    <a:pt x="14782" y="29564"/>
                  </a:cubicBezTo>
                  <a:cubicBezTo>
                    <a:pt x="17333" y="29564"/>
                    <a:pt x="19884" y="28903"/>
                    <a:pt x="22170" y="27581"/>
                  </a:cubicBezTo>
                  <a:cubicBezTo>
                    <a:pt x="26742" y="24950"/>
                    <a:pt x="29564" y="20068"/>
                    <a:pt x="29564" y="14782"/>
                  </a:cubicBezTo>
                  <a:cubicBezTo>
                    <a:pt x="29564" y="9508"/>
                    <a:pt x="26742" y="4626"/>
                    <a:pt x="22170" y="1983"/>
                  </a:cubicBezTo>
                  <a:cubicBezTo>
                    <a:pt x="19884" y="661"/>
                    <a:pt x="17333" y="0"/>
                    <a:pt x="14782" y="0"/>
                  </a:cubicBezTo>
                  <a:close/>
                </a:path>
              </a:pathLst>
            </a:custGeom>
            <a:solidFill>
              <a:srgbClr val="E352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11c2e49bc05_0_470"/>
            <p:cNvSpPr/>
            <p:nvPr/>
          </p:nvSpPr>
          <p:spPr>
            <a:xfrm>
              <a:off x="4614724" y="2718517"/>
              <a:ext cx="39090" cy="744829"/>
            </a:xfrm>
            <a:custGeom>
              <a:rect b="b" l="l" r="r" t="t"/>
              <a:pathLst>
                <a:path extrusionOk="0" h="26790" w="1406">
                  <a:moveTo>
                    <a:pt x="1" y="1"/>
                  </a:moveTo>
                  <a:lnTo>
                    <a:pt x="1" y="26790"/>
                  </a:lnTo>
                  <a:lnTo>
                    <a:pt x="1406" y="26790"/>
                  </a:lnTo>
                  <a:lnTo>
                    <a:pt x="1406" y="1"/>
                  </a:lnTo>
                  <a:close/>
                </a:path>
              </a:pathLst>
            </a:custGeom>
            <a:solidFill>
              <a:srgbClr val="E352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1c2e49bc05_0_470"/>
            <p:cNvSpPr txBox="1"/>
            <p:nvPr/>
          </p:nvSpPr>
          <p:spPr>
            <a:xfrm>
              <a:off x="4838652" y="2913470"/>
              <a:ext cx="11895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Regression Analysis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11" name="Google Shape;111;g11c2e49bc05_0_470"/>
            <p:cNvSpPr/>
            <p:nvPr/>
          </p:nvSpPr>
          <p:spPr>
            <a:xfrm>
              <a:off x="3775801" y="2763912"/>
              <a:ext cx="654103" cy="654045"/>
            </a:xfrm>
            <a:custGeom>
              <a:rect b="b" l="l" r="r" t="t"/>
              <a:pathLst>
                <a:path extrusionOk="0" h="29558" w="29564">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FFFFFF"/>
                  </a:solidFill>
                  <a:latin typeface="Fira Sans Extra Condensed Medium"/>
                  <a:ea typeface="Fira Sans Extra Condensed Medium"/>
                  <a:cs typeface="Fira Sans Extra Condensed Medium"/>
                  <a:sym typeface="Fira Sans Extra Condensed Medium"/>
                </a:rPr>
                <a:t>03</a:t>
              </a:r>
              <a:endParaRPr/>
            </a:p>
          </p:txBody>
        </p:sp>
      </p:grpSp>
      <p:grpSp>
        <p:nvGrpSpPr>
          <p:cNvPr id="112" name="Google Shape;112;g11c2e49bc05_0_470"/>
          <p:cNvGrpSpPr/>
          <p:nvPr/>
        </p:nvGrpSpPr>
        <p:grpSpPr>
          <a:xfrm>
            <a:off x="6204373" y="4338324"/>
            <a:ext cx="5310298" cy="958562"/>
            <a:chOff x="3691875" y="3734420"/>
            <a:chExt cx="4062656" cy="821953"/>
          </a:xfrm>
        </p:grpSpPr>
        <p:sp>
          <p:nvSpPr>
            <p:cNvPr id="113" name="Google Shape;113;g11c2e49bc05_0_470"/>
            <p:cNvSpPr/>
            <p:nvPr/>
          </p:nvSpPr>
          <p:spPr>
            <a:xfrm>
              <a:off x="4102979" y="3734420"/>
              <a:ext cx="3651553" cy="821953"/>
            </a:xfrm>
            <a:custGeom>
              <a:rect b="b" l="l" r="r" t="t"/>
              <a:pathLst>
                <a:path extrusionOk="0" h="29564" w="131339">
                  <a:moveTo>
                    <a:pt x="1" y="0"/>
                  </a:moveTo>
                  <a:lnTo>
                    <a:pt x="1" y="29563"/>
                  </a:lnTo>
                  <a:lnTo>
                    <a:pt x="120802" y="29563"/>
                  </a:lnTo>
                  <a:cubicBezTo>
                    <a:pt x="126624" y="29563"/>
                    <a:pt x="131339" y="24848"/>
                    <a:pt x="131339" y="19026"/>
                  </a:cubicBezTo>
                  <a:cubicBezTo>
                    <a:pt x="131339" y="13204"/>
                    <a:pt x="126624" y="8489"/>
                    <a:pt x="120802" y="8489"/>
                  </a:cubicBezTo>
                  <a:lnTo>
                    <a:pt x="72379" y="8489"/>
                  </a:lnTo>
                  <a:cubicBezTo>
                    <a:pt x="69950" y="8489"/>
                    <a:pt x="67902" y="6668"/>
                    <a:pt x="67616" y="4239"/>
                  </a:cubicBezTo>
                  <a:cubicBezTo>
                    <a:pt x="67343" y="1822"/>
                    <a:pt x="65295" y="0"/>
                    <a:pt x="6285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11c2e49bc05_0_470"/>
            <p:cNvSpPr/>
            <p:nvPr/>
          </p:nvSpPr>
          <p:spPr>
            <a:xfrm>
              <a:off x="3691875" y="3734503"/>
              <a:ext cx="821953" cy="821786"/>
            </a:xfrm>
            <a:custGeom>
              <a:rect b="b" l="l" r="r" t="t"/>
              <a:pathLst>
                <a:path extrusionOk="0" h="29558" w="29564">
                  <a:moveTo>
                    <a:pt x="14782" y="0"/>
                  </a:moveTo>
                  <a:cubicBezTo>
                    <a:pt x="12231" y="0"/>
                    <a:pt x="9680" y="658"/>
                    <a:pt x="7394" y="1974"/>
                  </a:cubicBezTo>
                  <a:cubicBezTo>
                    <a:pt x="2822" y="4617"/>
                    <a:pt x="0" y="9498"/>
                    <a:pt x="0" y="14773"/>
                  </a:cubicBezTo>
                  <a:cubicBezTo>
                    <a:pt x="0" y="20059"/>
                    <a:pt x="2822" y="24941"/>
                    <a:pt x="7394" y="27584"/>
                  </a:cubicBezTo>
                  <a:cubicBezTo>
                    <a:pt x="9680" y="28900"/>
                    <a:pt x="12231" y="29557"/>
                    <a:pt x="14782" y="29557"/>
                  </a:cubicBezTo>
                  <a:cubicBezTo>
                    <a:pt x="17333" y="29557"/>
                    <a:pt x="19884" y="28900"/>
                    <a:pt x="22170" y="27584"/>
                  </a:cubicBezTo>
                  <a:cubicBezTo>
                    <a:pt x="26742" y="24941"/>
                    <a:pt x="29564" y="20059"/>
                    <a:pt x="29564" y="14773"/>
                  </a:cubicBezTo>
                  <a:cubicBezTo>
                    <a:pt x="29564" y="9498"/>
                    <a:pt x="26742" y="4617"/>
                    <a:pt x="22170" y="1974"/>
                  </a:cubicBezTo>
                  <a:cubicBezTo>
                    <a:pt x="19884" y="658"/>
                    <a:pt x="17333" y="0"/>
                    <a:pt x="14782" y="0"/>
                  </a:cubicBezTo>
                  <a:close/>
                </a:path>
              </a:pathLst>
            </a:custGeom>
            <a:solidFill>
              <a:srgbClr val="A4D6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11c2e49bc05_0_470"/>
            <p:cNvSpPr/>
            <p:nvPr/>
          </p:nvSpPr>
          <p:spPr>
            <a:xfrm>
              <a:off x="4614724" y="3767837"/>
              <a:ext cx="39090" cy="744495"/>
            </a:xfrm>
            <a:custGeom>
              <a:rect b="b" l="l" r="r" t="t"/>
              <a:pathLst>
                <a:path extrusionOk="0" h="26778" w="1406">
                  <a:moveTo>
                    <a:pt x="1" y="1"/>
                  </a:moveTo>
                  <a:lnTo>
                    <a:pt x="1" y="26778"/>
                  </a:lnTo>
                  <a:lnTo>
                    <a:pt x="1406" y="26778"/>
                  </a:lnTo>
                  <a:lnTo>
                    <a:pt x="1406" y="1"/>
                  </a:lnTo>
                  <a:close/>
                </a:path>
              </a:pathLst>
            </a:custGeom>
            <a:solidFill>
              <a:srgbClr val="A4D6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1c2e49bc05_0_470"/>
            <p:cNvSpPr/>
            <p:nvPr/>
          </p:nvSpPr>
          <p:spPr>
            <a:xfrm>
              <a:off x="3775801" y="3818537"/>
              <a:ext cx="654103" cy="654045"/>
            </a:xfrm>
            <a:custGeom>
              <a:rect b="b" l="l" r="r" t="t"/>
              <a:pathLst>
                <a:path extrusionOk="0" h="29558" w="29564">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FFFFFF"/>
                  </a:solidFill>
                  <a:latin typeface="Fira Sans Extra Condensed Medium"/>
                  <a:ea typeface="Fira Sans Extra Condensed Medium"/>
                  <a:cs typeface="Fira Sans Extra Condensed Medium"/>
                  <a:sym typeface="Fira Sans Extra Condensed Medium"/>
                </a:rPr>
                <a:t>04</a:t>
              </a:r>
              <a:endParaRPr/>
            </a:p>
          </p:txBody>
        </p:sp>
      </p:grpSp>
      <p:grpSp>
        <p:nvGrpSpPr>
          <p:cNvPr id="117" name="Google Shape;117;g11c2e49bc05_0_470"/>
          <p:cNvGrpSpPr/>
          <p:nvPr/>
        </p:nvGrpSpPr>
        <p:grpSpPr>
          <a:xfrm>
            <a:off x="6204373" y="5561631"/>
            <a:ext cx="5310298" cy="982051"/>
            <a:chOff x="3691875" y="3714195"/>
            <a:chExt cx="4062656" cy="842095"/>
          </a:xfrm>
        </p:grpSpPr>
        <p:sp>
          <p:nvSpPr>
            <p:cNvPr id="118" name="Google Shape;118;g11c2e49bc05_0_470"/>
            <p:cNvSpPr/>
            <p:nvPr/>
          </p:nvSpPr>
          <p:spPr>
            <a:xfrm>
              <a:off x="4102979" y="3714195"/>
              <a:ext cx="3651553" cy="821953"/>
            </a:xfrm>
            <a:custGeom>
              <a:rect b="b" l="l" r="r" t="t"/>
              <a:pathLst>
                <a:path extrusionOk="0" h="29564" w="131339">
                  <a:moveTo>
                    <a:pt x="1" y="0"/>
                  </a:moveTo>
                  <a:lnTo>
                    <a:pt x="1" y="29563"/>
                  </a:lnTo>
                  <a:lnTo>
                    <a:pt x="120802" y="29563"/>
                  </a:lnTo>
                  <a:cubicBezTo>
                    <a:pt x="126624" y="29563"/>
                    <a:pt x="131339" y="24848"/>
                    <a:pt x="131339" y="19026"/>
                  </a:cubicBezTo>
                  <a:cubicBezTo>
                    <a:pt x="131339" y="13204"/>
                    <a:pt x="126624" y="8489"/>
                    <a:pt x="120802" y="8489"/>
                  </a:cubicBezTo>
                  <a:lnTo>
                    <a:pt x="72379" y="8489"/>
                  </a:lnTo>
                  <a:cubicBezTo>
                    <a:pt x="69950" y="8489"/>
                    <a:pt x="67902" y="6668"/>
                    <a:pt x="67616" y="4239"/>
                  </a:cubicBezTo>
                  <a:cubicBezTo>
                    <a:pt x="67343" y="1822"/>
                    <a:pt x="65295" y="0"/>
                    <a:pt x="6285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11c2e49bc05_0_470"/>
            <p:cNvSpPr/>
            <p:nvPr/>
          </p:nvSpPr>
          <p:spPr>
            <a:xfrm>
              <a:off x="3691875" y="3734503"/>
              <a:ext cx="821953" cy="821786"/>
            </a:xfrm>
            <a:custGeom>
              <a:rect b="b" l="l" r="r" t="t"/>
              <a:pathLst>
                <a:path extrusionOk="0" h="29558" w="29564">
                  <a:moveTo>
                    <a:pt x="14782" y="0"/>
                  </a:moveTo>
                  <a:cubicBezTo>
                    <a:pt x="12231" y="0"/>
                    <a:pt x="9680" y="658"/>
                    <a:pt x="7394" y="1974"/>
                  </a:cubicBezTo>
                  <a:cubicBezTo>
                    <a:pt x="2822" y="4617"/>
                    <a:pt x="0" y="9498"/>
                    <a:pt x="0" y="14773"/>
                  </a:cubicBezTo>
                  <a:cubicBezTo>
                    <a:pt x="0" y="20059"/>
                    <a:pt x="2822" y="24941"/>
                    <a:pt x="7394" y="27584"/>
                  </a:cubicBezTo>
                  <a:cubicBezTo>
                    <a:pt x="9680" y="28900"/>
                    <a:pt x="12231" y="29557"/>
                    <a:pt x="14782" y="29557"/>
                  </a:cubicBezTo>
                  <a:cubicBezTo>
                    <a:pt x="17333" y="29557"/>
                    <a:pt x="19884" y="28900"/>
                    <a:pt x="22170" y="27584"/>
                  </a:cubicBezTo>
                  <a:cubicBezTo>
                    <a:pt x="26742" y="24941"/>
                    <a:pt x="29564" y="20059"/>
                    <a:pt x="29564" y="14773"/>
                  </a:cubicBezTo>
                  <a:cubicBezTo>
                    <a:pt x="29564" y="9498"/>
                    <a:pt x="26742" y="4617"/>
                    <a:pt x="22170" y="1974"/>
                  </a:cubicBezTo>
                  <a:cubicBezTo>
                    <a:pt x="19884" y="658"/>
                    <a:pt x="17333" y="0"/>
                    <a:pt x="14782" y="0"/>
                  </a:cubicBezTo>
                  <a:close/>
                </a:path>
              </a:pathLst>
            </a:custGeom>
            <a:solidFill>
              <a:srgbClr val="009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1c2e49bc05_0_470"/>
            <p:cNvSpPr/>
            <p:nvPr/>
          </p:nvSpPr>
          <p:spPr>
            <a:xfrm>
              <a:off x="4614724" y="3767837"/>
              <a:ext cx="39090" cy="744495"/>
            </a:xfrm>
            <a:custGeom>
              <a:rect b="b" l="l" r="r" t="t"/>
              <a:pathLst>
                <a:path extrusionOk="0" h="26778" w="1406">
                  <a:moveTo>
                    <a:pt x="1" y="1"/>
                  </a:moveTo>
                  <a:lnTo>
                    <a:pt x="1" y="26778"/>
                  </a:lnTo>
                  <a:lnTo>
                    <a:pt x="1406" y="26778"/>
                  </a:lnTo>
                  <a:lnTo>
                    <a:pt x="1406" y="1"/>
                  </a:lnTo>
                  <a:close/>
                </a:path>
              </a:pathLst>
            </a:custGeom>
            <a:solidFill>
              <a:srgbClr val="0096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1c2e49bc05_0_470"/>
            <p:cNvSpPr txBox="1"/>
            <p:nvPr/>
          </p:nvSpPr>
          <p:spPr>
            <a:xfrm>
              <a:off x="4838650" y="3942325"/>
              <a:ext cx="13203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Next Steps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22" name="Google Shape;122;g11c2e49bc05_0_470"/>
            <p:cNvSpPr/>
            <p:nvPr/>
          </p:nvSpPr>
          <p:spPr>
            <a:xfrm>
              <a:off x="3775801" y="3818537"/>
              <a:ext cx="654103" cy="654045"/>
            </a:xfrm>
            <a:custGeom>
              <a:rect b="b" l="l" r="r" t="t"/>
              <a:pathLst>
                <a:path extrusionOk="0" h="29558" w="29564">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2500">
                  <a:solidFill>
                    <a:srgbClr val="FFFFFF"/>
                  </a:solidFill>
                  <a:latin typeface="Fira Sans Extra Condensed Medium"/>
                  <a:ea typeface="Fira Sans Extra Condensed Medium"/>
                  <a:cs typeface="Fira Sans Extra Condensed Medium"/>
                  <a:sym typeface="Fira Sans Extra Condensed Medium"/>
                </a:rPr>
                <a:t>05</a:t>
              </a:r>
              <a:endParaRPr/>
            </a:p>
          </p:txBody>
        </p:sp>
      </p:grpSp>
      <p:sp>
        <p:nvSpPr>
          <p:cNvPr id="123" name="Google Shape;123;g11c2e49bc05_0_470"/>
          <p:cNvSpPr txBox="1"/>
          <p:nvPr/>
        </p:nvSpPr>
        <p:spPr>
          <a:xfrm>
            <a:off x="7733715" y="2157327"/>
            <a:ext cx="2251500" cy="42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Data Overview</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24" name="Google Shape;124;g11c2e49bc05_0_470"/>
          <p:cNvSpPr txBox="1"/>
          <p:nvPr/>
        </p:nvSpPr>
        <p:spPr>
          <a:xfrm>
            <a:off x="7733726" y="4604225"/>
            <a:ext cx="1834500" cy="42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rgbClr val="434343"/>
                </a:solidFill>
                <a:latin typeface="Fira Sans Extra Condensed Medium"/>
                <a:ea typeface="Fira Sans Extra Condensed Medium"/>
                <a:cs typeface="Fira Sans Extra Condensed Medium"/>
                <a:sym typeface="Fira Sans Extra Condensed Medium"/>
              </a:rPr>
              <a:t>Recommendations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1c221f6d67_0_0"/>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Stakeholder And Business Problem</a:t>
            </a:r>
            <a:endParaRPr/>
          </a:p>
        </p:txBody>
      </p:sp>
      <p:sp>
        <p:nvSpPr>
          <p:cNvPr id="131" name="Google Shape;131;g11c221f6d67_0_0"/>
          <p:cNvSpPr txBox="1"/>
          <p:nvPr>
            <p:ph idx="4294967295" type="body"/>
          </p:nvPr>
        </p:nvSpPr>
        <p:spPr>
          <a:xfrm>
            <a:off x="838200" y="2866275"/>
            <a:ext cx="10515600" cy="8610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US" sz="2300"/>
              <a:t>Problem: Which factors of a home most influence price and by how much</a:t>
            </a:r>
            <a:endParaRPr sz="2300"/>
          </a:p>
        </p:txBody>
      </p:sp>
      <p:sp>
        <p:nvSpPr>
          <p:cNvPr id="132" name="Google Shape;132;g11c221f6d67_0_0"/>
          <p:cNvSpPr txBox="1"/>
          <p:nvPr>
            <p:ph idx="4294967295" type="body"/>
          </p:nvPr>
        </p:nvSpPr>
        <p:spPr>
          <a:xfrm>
            <a:off x="838200" y="1921575"/>
            <a:ext cx="10515600" cy="7218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US" sz="2300"/>
              <a:t>Stakeholder: A midsized real estate developer in King County</a:t>
            </a:r>
            <a:endParaRPr sz="2300"/>
          </a:p>
        </p:txBody>
      </p:sp>
      <p:pic>
        <p:nvPicPr>
          <p:cNvPr id="133" name="Google Shape;133;g11c221f6d67_0_0"/>
          <p:cNvPicPr preferRelativeResize="0"/>
          <p:nvPr/>
        </p:nvPicPr>
        <p:blipFill>
          <a:blip r:embed="rId3">
            <a:alphaModFix amt="74000"/>
          </a:blip>
          <a:stretch>
            <a:fillRect/>
          </a:stretch>
        </p:blipFill>
        <p:spPr>
          <a:xfrm>
            <a:off x="649113" y="4035775"/>
            <a:ext cx="10893774" cy="2651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1c221f6d67_0_847"/>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Available Data</a:t>
            </a:r>
            <a:endParaRPr/>
          </a:p>
        </p:txBody>
      </p:sp>
      <p:sp>
        <p:nvSpPr>
          <p:cNvPr id="140" name="Google Shape;140;g11c221f6d67_0_847"/>
          <p:cNvSpPr txBox="1"/>
          <p:nvPr>
            <p:ph idx="4294967295" type="body"/>
          </p:nvPr>
        </p:nvSpPr>
        <p:spPr>
          <a:xfrm>
            <a:off x="587450" y="2254950"/>
            <a:ext cx="6204300" cy="369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i="0" lang="en-US" sz="2300"/>
              <a:t>King County House Sales datase</a:t>
            </a:r>
            <a:r>
              <a:rPr i="0" lang="en-US" sz="2300"/>
              <a:t>t</a:t>
            </a:r>
            <a:endParaRPr i="0" sz="2300"/>
          </a:p>
          <a:p>
            <a:pPr indent="-342900" lvl="0" marL="457200" rtl="0" algn="l">
              <a:lnSpc>
                <a:spcPct val="90000"/>
              </a:lnSpc>
              <a:spcBef>
                <a:spcPts val="1800"/>
              </a:spcBef>
              <a:spcAft>
                <a:spcPts val="0"/>
              </a:spcAft>
              <a:buSzPts val="1800"/>
              <a:buChar char="-"/>
            </a:pPr>
            <a:r>
              <a:rPr lang="en-US" sz="1800"/>
              <a:t>21597 samples</a:t>
            </a:r>
            <a:endParaRPr sz="1800"/>
          </a:p>
          <a:p>
            <a:pPr indent="-342900" lvl="0" marL="457200" rtl="0" algn="l">
              <a:lnSpc>
                <a:spcPct val="90000"/>
              </a:lnSpc>
              <a:spcBef>
                <a:spcPts val="0"/>
              </a:spcBef>
              <a:spcAft>
                <a:spcPts val="0"/>
              </a:spcAft>
              <a:buSzPts val="1800"/>
              <a:buChar char="-"/>
            </a:pPr>
            <a:r>
              <a:rPr lang="en-US" sz="1800"/>
              <a:t>2014 - 2015 </a:t>
            </a:r>
            <a:endParaRPr sz="1800"/>
          </a:p>
          <a:p>
            <a:pPr indent="0" lvl="0" marL="0" rtl="0" algn="l">
              <a:lnSpc>
                <a:spcPct val="90000"/>
              </a:lnSpc>
              <a:spcBef>
                <a:spcPts val="1600"/>
              </a:spcBef>
              <a:spcAft>
                <a:spcPts val="0"/>
              </a:spcAft>
              <a:buNone/>
            </a:pPr>
            <a:r>
              <a:t/>
            </a:r>
            <a:endParaRPr sz="2300"/>
          </a:p>
          <a:p>
            <a:pPr indent="0" lvl="0" marL="0" rtl="0" algn="l">
              <a:lnSpc>
                <a:spcPct val="90000"/>
              </a:lnSpc>
              <a:spcBef>
                <a:spcPts val="0"/>
              </a:spcBef>
              <a:spcAft>
                <a:spcPts val="0"/>
              </a:spcAft>
              <a:buNone/>
            </a:pPr>
            <a:r>
              <a:t/>
            </a:r>
            <a:endParaRPr sz="2300"/>
          </a:p>
          <a:p>
            <a:pPr indent="0" lvl="0" marL="0" rtl="0" algn="l">
              <a:lnSpc>
                <a:spcPct val="90000"/>
              </a:lnSpc>
              <a:spcBef>
                <a:spcPts val="0"/>
              </a:spcBef>
              <a:spcAft>
                <a:spcPts val="0"/>
              </a:spcAft>
              <a:buNone/>
            </a:pPr>
            <a:r>
              <a:rPr lang="en-US" sz="2300"/>
              <a:t>I</a:t>
            </a:r>
            <a:r>
              <a:rPr lang="en-US" sz="2300"/>
              <a:t>ncome and Population for Each Zip Code</a:t>
            </a:r>
            <a:endParaRPr sz="2300"/>
          </a:p>
          <a:p>
            <a:pPr indent="-336550" lvl="0" marL="457200" rtl="0" algn="l">
              <a:lnSpc>
                <a:spcPct val="90000"/>
              </a:lnSpc>
              <a:spcBef>
                <a:spcPts val="1800"/>
              </a:spcBef>
              <a:spcAft>
                <a:spcPts val="0"/>
              </a:spcAft>
              <a:buSzPts val="1700"/>
              <a:buChar char="-"/>
            </a:pPr>
            <a:r>
              <a:rPr lang="en-US"/>
              <a:t>https://www.point2homes.com/US/Neighborhood/WA/King-County-Demographics.html#MedianIncomeByZipcode</a:t>
            </a:r>
            <a:r>
              <a:rPr lang="en-US"/>
              <a:t> </a:t>
            </a:r>
            <a:endParaRPr/>
          </a:p>
        </p:txBody>
      </p:sp>
      <p:pic>
        <p:nvPicPr>
          <p:cNvPr id="141" name="Google Shape;141;g11c221f6d67_0_847"/>
          <p:cNvPicPr preferRelativeResize="0"/>
          <p:nvPr/>
        </p:nvPicPr>
        <p:blipFill>
          <a:blip r:embed="rId3">
            <a:alphaModFix/>
          </a:blip>
          <a:stretch>
            <a:fillRect/>
          </a:stretch>
        </p:blipFill>
        <p:spPr>
          <a:xfrm>
            <a:off x="7163750" y="2337700"/>
            <a:ext cx="4799650" cy="3091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11c221f6d67_0_861"/>
          <p:cNvPicPr preferRelativeResize="0"/>
          <p:nvPr/>
        </p:nvPicPr>
        <p:blipFill>
          <a:blip r:embed="rId3">
            <a:alphaModFix/>
          </a:blip>
          <a:stretch>
            <a:fillRect/>
          </a:stretch>
        </p:blipFill>
        <p:spPr>
          <a:xfrm>
            <a:off x="316950" y="337338"/>
            <a:ext cx="11558101" cy="618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6"/>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Price vs. </a:t>
            </a:r>
            <a:r>
              <a:rPr lang="en-US"/>
              <a:t>Sq Ft Living Space</a:t>
            </a:r>
            <a:endParaRPr/>
          </a:p>
        </p:txBody>
      </p:sp>
      <p:pic>
        <p:nvPicPr>
          <p:cNvPr id="153" name="Google Shape;153;p6"/>
          <p:cNvPicPr preferRelativeResize="0"/>
          <p:nvPr/>
        </p:nvPicPr>
        <p:blipFill>
          <a:blip r:embed="rId3">
            <a:alphaModFix/>
          </a:blip>
          <a:stretch>
            <a:fillRect/>
          </a:stretch>
        </p:blipFill>
        <p:spPr>
          <a:xfrm>
            <a:off x="2599114" y="1757875"/>
            <a:ext cx="6993725" cy="502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Price vs. Median Income of Zip Code</a:t>
            </a:r>
            <a:endParaRPr/>
          </a:p>
        </p:txBody>
      </p:sp>
      <p:sp>
        <p:nvSpPr>
          <p:cNvPr id="159" name="Google Shape;159;p7"/>
          <p:cNvSpPr txBox="1"/>
          <p:nvPr>
            <p:ph idx="4294967295" type="body"/>
          </p:nvPr>
        </p:nvSpPr>
        <p:spPr>
          <a:xfrm>
            <a:off x="7013748" y="2206625"/>
            <a:ext cx="4340100" cy="4351200"/>
          </a:xfrm>
          <a:prstGeom prst="rect">
            <a:avLst/>
          </a:prstGeom>
          <a:noFill/>
          <a:ln>
            <a:noFill/>
          </a:ln>
        </p:spPr>
        <p:txBody>
          <a:bodyPr anchorCtr="0" anchor="t" bIns="45700" lIns="91425" spcFirstLastPara="1" rIns="91425" wrap="square" tIns="45700">
            <a:normAutofit/>
          </a:bodyPr>
          <a:lstStyle/>
          <a:p>
            <a:pPr indent="-361950" lvl="0" marL="457200" rtl="0" algn="l">
              <a:lnSpc>
                <a:spcPct val="90000"/>
              </a:lnSpc>
              <a:spcBef>
                <a:spcPts val="0"/>
              </a:spcBef>
              <a:spcAft>
                <a:spcPts val="0"/>
              </a:spcAft>
              <a:buSzPts val="2100"/>
              <a:buChar char="-"/>
            </a:pPr>
            <a:r>
              <a:rPr lang="en-US" sz="2100"/>
              <a:t>Using Median income as proxy for neighborhood desirability. </a:t>
            </a:r>
            <a:endParaRPr sz="2100"/>
          </a:p>
          <a:p>
            <a:pPr indent="0" lvl="0" marL="228600" rtl="0" algn="l">
              <a:lnSpc>
                <a:spcPct val="90000"/>
              </a:lnSpc>
              <a:spcBef>
                <a:spcPts val="0"/>
              </a:spcBef>
              <a:spcAft>
                <a:spcPts val="0"/>
              </a:spcAft>
              <a:buNone/>
            </a:pPr>
            <a:r>
              <a:rPr lang="en-US" sz="2100"/>
              <a:t> </a:t>
            </a:r>
            <a:endParaRPr sz="2100"/>
          </a:p>
          <a:p>
            <a:pPr indent="0" lvl="0" marL="228600" rtl="0" algn="l">
              <a:lnSpc>
                <a:spcPct val="90000"/>
              </a:lnSpc>
              <a:spcBef>
                <a:spcPts val="0"/>
              </a:spcBef>
              <a:spcAft>
                <a:spcPts val="0"/>
              </a:spcAft>
              <a:buNone/>
            </a:pPr>
            <a:r>
              <a:rPr lang="en-US" sz="2100"/>
              <a:t> </a:t>
            </a:r>
            <a:endParaRPr sz="2100"/>
          </a:p>
          <a:p>
            <a:pPr indent="0" lvl="0" marL="228600" rtl="0" algn="l">
              <a:lnSpc>
                <a:spcPct val="90000"/>
              </a:lnSpc>
              <a:spcBef>
                <a:spcPts val="0"/>
              </a:spcBef>
              <a:spcAft>
                <a:spcPts val="0"/>
              </a:spcAft>
              <a:buNone/>
            </a:pPr>
            <a:r>
              <a:t/>
            </a:r>
            <a:endParaRPr sz="2100"/>
          </a:p>
          <a:p>
            <a:pPr indent="-361950" lvl="0" marL="457200" rtl="0" algn="l">
              <a:lnSpc>
                <a:spcPct val="90000"/>
              </a:lnSpc>
              <a:spcBef>
                <a:spcPts val="1000"/>
              </a:spcBef>
              <a:spcAft>
                <a:spcPts val="0"/>
              </a:spcAft>
              <a:buSzPts val="2100"/>
              <a:buChar char="-"/>
            </a:pPr>
            <a:r>
              <a:rPr lang="en-US" sz="2100"/>
              <a:t>$1 increase in median income =  price increase $3.34.</a:t>
            </a:r>
            <a:endParaRPr sz="2100"/>
          </a:p>
          <a:p>
            <a:pPr indent="-50800" lvl="0" marL="228600" rtl="0" algn="l">
              <a:lnSpc>
                <a:spcPct val="90000"/>
              </a:lnSpc>
              <a:spcBef>
                <a:spcPts val="1000"/>
              </a:spcBef>
              <a:spcAft>
                <a:spcPts val="1600"/>
              </a:spcAft>
              <a:buClr>
                <a:schemeClr val="dk1"/>
              </a:buClr>
              <a:buSzPts val="2800"/>
              <a:buNone/>
            </a:pPr>
            <a:r>
              <a:t/>
            </a:r>
            <a:endParaRPr sz="2100"/>
          </a:p>
        </p:txBody>
      </p:sp>
      <p:pic>
        <p:nvPicPr>
          <p:cNvPr id="160" name="Google Shape;160;p7"/>
          <p:cNvPicPr preferRelativeResize="0"/>
          <p:nvPr/>
        </p:nvPicPr>
        <p:blipFill>
          <a:blip r:embed="rId3">
            <a:alphaModFix/>
          </a:blip>
          <a:stretch>
            <a:fillRect/>
          </a:stretch>
        </p:blipFill>
        <p:spPr>
          <a:xfrm>
            <a:off x="415625" y="1820700"/>
            <a:ext cx="6611525" cy="473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8"/>
          <p:cNvSpPr txBox="1"/>
          <p:nvPr>
            <p:ph type="title"/>
          </p:nvPr>
        </p:nvSpPr>
        <p:spPr>
          <a:xfrm>
            <a:off x="415633" y="667900"/>
            <a:ext cx="11360700" cy="83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Price vs. Overall Grade of House</a:t>
            </a:r>
            <a:endParaRPr/>
          </a:p>
        </p:txBody>
      </p:sp>
      <p:pic>
        <p:nvPicPr>
          <p:cNvPr id="166" name="Google Shape;166;p8"/>
          <p:cNvPicPr preferRelativeResize="0"/>
          <p:nvPr/>
        </p:nvPicPr>
        <p:blipFill>
          <a:blip r:embed="rId3">
            <a:alphaModFix/>
          </a:blip>
          <a:stretch>
            <a:fillRect/>
          </a:stretch>
        </p:blipFill>
        <p:spPr>
          <a:xfrm>
            <a:off x="2884313" y="1850400"/>
            <a:ext cx="6423375" cy="474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12a053caba3_3_2"/>
          <p:cNvSpPr txBox="1"/>
          <p:nvPr>
            <p:ph type="title"/>
          </p:nvPr>
        </p:nvSpPr>
        <p:spPr>
          <a:xfrm>
            <a:off x="415633" y="667900"/>
            <a:ext cx="11360700" cy="831600"/>
          </a:xfrm>
          <a:prstGeom prst="rect">
            <a:avLst/>
          </a:prstGeom>
        </p:spPr>
        <p:txBody>
          <a:bodyPr anchorCtr="0" anchor="t" bIns="121900" lIns="121900" spcFirstLastPara="1" rIns="121900" wrap="square" tIns="121900">
            <a:normAutofit fontScale="90000"/>
          </a:bodyPr>
          <a:lstStyle/>
          <a:p>
            <a:pPr indent="0" lvl="0" marL="0" rtl="0" algn="l">
              <a:lnSpc>
                <a:spcPct val="90000"/>
              </a:lnSpc>
              <a:spcBef>
                <a:spcPts val="0"/>
              </a:spcBef>
              <a:spcAft>
                <a:spcPts val="0"/>
              </a:spcAft>
              <a:buClr>
                <a:schemeClr val="dk1"/>
              </a:buClr>
              <a:buSzPct val="118918"/>
              <a:buFont typeface="Calibri"/>
              <a:buNone/>
            </a:pPr>
            <a:r>
              <a:rPr lang="en-US"/>
              <a:t>Effect of Grade on House Price</a:t>
            </a:r>
            <a:endParaRPr/>
          </a:p>
          <a:p>
            <a:pPr indent="0" lvl="0" marL="0" rtl="0" algn="l">
              <a:spcBef>
                <a:spcPts val="0"/>
              </a:spcBef>
              <a:spcAft>
                <a:spcPts val="0"/>
              </a:spcAft>
              <a:buNone/>
            </a:pPr>
            <a:r>
              <a:t/>
            </a:r>
            <a:endParaRPr/>
          </a:p>
        </p:txBody>
      </p:sp>
      <p:pic>
        <p:nvPicPr>
          <p:cNvPr id="173" name="Google Shape;173;g12a053caba3_3_2"/>
          <p:cNvPicPr preferRelativeResize="0"/>
          <p:nvPr/>
        </p:nvPicPr>
        <p:blipFill>
          <a:blip r:embed="rId3">
            <a:alphaModFix/>
          </a:blip>
          <a:stretch>
            <a:fillRect/>
          </a:stretch>
        </p:blipFill>
        <p:spPr>
          <a:xfrm>
            <a:off x="2931775" y="1843625"/>
            <a:ext cx="6088826" cy="4861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2022-05-11T15:32:22Z</dcterms:created>
  <dc:creator>Nazar Mohl</dc:creator>
</cp:coreProperties>
</file>